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9" r:id="rId3"/>
  </p:sldMasterIdLst>
  <p:notesMasterIdLst>
    <p:notesMasterId r:id="rId4"/>
  </p:notesMasterIdLst>
  <p:sldIdLst>
    <p:sldId id="256" r:id="rId5"/>
    <p:sldId id="257" r:id="rId6"/>
    <p:sldId id="258" r:id="rId7"/>
    <p:sldId id="259" r:id="rId8"/>
    <p:sldId id="260" r:id="rId9"/>
    <p:sldId id="261" r:id="rId10"/>
  </p:sldIdLst>
  <p:sldSz cy="10287000" cx="18288000"/>
  <p:notesSz cx="10287000" cy="18288000"/>
  <p:embeddedFontLst>
    <p:embeddedFont>
      <p:font typeface="Source Serif 4"/>
      <p:regular r:id="rId11"/>
      <p:bold r:id="rId12"/>
      <p:italic r:id="rId13"/>
      <p:boldItalic r:id="rId1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font" Target="fonts/SourceSerif4-regular.fntdata"/><Relationship Id="rId10" Type="http://schemas.openxmlformats.org/officeDocument/2006/relationships/slide" Target="slides/slide6.xml"/><Relationship Id="rId13" Type="http://schemas.openxmlformats.org/officeDocument/2006/relationships/font" Target="fonts/SourceSerif4-italic.fntdata"/><Relationship Id="rId12" Type="http://schemas.openxmlformats.org/officeDocument/2006/relationships/font" Target="fonts/SourceSerif4-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4" Type="http://schemas.openxmlformats.org/officeDocument/2006/relationships/font" Target="fonts/SourceSerif4-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Hi everyone. I'm Yen-Lin Huang, also known as mashbean. I started in Taiwan's civic tech community, then worked in the Taiwanese government, and after leaving I kept working on platform governance, censorship resistance, public deliberation, and digital identity. I was worried I might say too much in five minutes, so yes, I prepared a script — my first governance mechanism for myself today. Working with Audrey Tang felt like working in the future; institutional reality brought me back to the present; being here with MetaGov feels like Back to the Future. If the future is a basketball, the ball has been passed from Audrey's hands to Japan — Ken Suzuki and Digital Democracy 2030, Anno-san and Team Mirai. So instead of describing Taiwan as the future, I want to talk about Taiwan's present: the problems that remain. I call them gates.</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For people less familiar with Taiwan, here is the background. First, Taiwan is politically polarized — public discourse becomes ineffective very quickly in digital spaces. Just last weekend, opposition parties mobilized a large protest over tainted cooking oil; people with different political orientations saw almost entirely different versions of the same issue. Second, Taiwan faces massive cyberattacks and information manipulation, which makes people doubt the authenticity of other people's positions — housing advocates get amplified by coordinated actors, then get suspected of BEING an information operation. The debate becomes contaminated. Third, Taiwan has a very capable group of civic technologists — small community, often surprisingly effective, and in the age of AI agents, tools get built fast. Polarization, external threat, civic tech capacity: these three define the environment.</a:t>
            </a:r>
            <a:endParaRPr/>
          </a:p>
        </p:txBody>
      </p:sp>
      <p:sp>
        <p:nvSpPr>
          <p:cNvPr id="25" name="Google Shape;2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When I was in government, I was a decentralized architect in the Section of Plurality at the Ministry of Digital Affairs. Our goal was co-presence: people thinking and acting together. We used Polis, Talk to the City, Stanford's Online Deliberative Platform, and ran service-design deliberation workshops with ministries, experts and citizens — trying to create feedback loops EARLY in policymaking, when input can still improve the policy rather than decorate it. But here is the first gate: institutional uptake. Tools disappear when political leadership changes. Public input becomes text in a report; the report goes into a cabinet; sometimes it is never published. Insight one: leadership matters — early insights are messy and need ministers to make technocrats take them seriously. Insight two: fancy tools solve access and summarization, but cannot by themselves create the feedback loop.</a:t>
            </a:r>
            <a:endParaRPr/>
          </a:p>
        </p:txBody>
      </p:sp>
      <p:sp>
        <p:nvSpPr>
          <p:cNvPr id="40" name="Google Shape;40;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 name="Google Shape;5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Another gate is tokenism: inviting people to participate while not taking their views seriously. I served on the Executive Yuan Youth Advisory Committee and on the preparatory committee for the National Youth Conference. Taiwan has a unique ecosystem of youth facilitators; deliberative events use simple tools — whiteboards, sticky notes, long conversations, transcripts — and the energy is real. But afterwards, ideas disappear into administrative red tape. Professional advocates can track what happens; ordinary participants cannot. The problem is structural: costly for officials to turn ideas into policy, costly for participants to keep following. Hopeful signs: the Youth Basic Act passed last year — the question is how it moves from law to practice. And smaller local experiments may work better: in Yuanli, children ran a participatory budget. Modest scale, but precisely because it is modest, the loop between discussion and action is clearer.</a:t>
            </a:r>
            <a:endParaRPr/>
          </a:p>
        </p:txBody>
      </p:sp>
      <p:sp>
        <p:nvSpPr>
          <p:cNvPr id="56" name="Google Shape;5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 name="Google Shape;7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connects to what I've observed at Harvard Kennedy School's Allen Lab as a Policy Fellow. Danielle Allen's idea of Digital Civic Infrastructure is useful here. Digital Public Infrastructure usually focuses on government services — identity, payments, data exchange, administrative efficiency. Digital Civic Infrastructure asks how digital tools strengthen civic agency: how people connect, learn, deliberate, and act together. My insight: useful tools do not always need to be fancy. If a tool helps key actors inside government or civil society move one step further, that may already be enough to sustain a meaningful experiment.</a:t>
            </a:r>
            <a:endParaRPr/>
          </a:p>
        </p:txBody>
      </p:sp>
      <p:sp>
        <p:nvSpPr>
          <p:cNvPr id="71" name="Google Shape;7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Finally, one issue often missing from deliberation discussions: digital identity. Safe deliberative spaces online need participants to trust each other — especially in Taiwan, where external manipulation is intense. This year I've been General Manager of Matters, an anti-censorship community platform. Anonymity protects whistleblowers — during major Hong Kong events, Matters hosted many important writings — but it also means heavy attacks: every day we filter spam and coordinated abuse while trying not to harm real whistleblowers. So privacy-preserving digital identity is crucial: people should not need to reveal personal data, but may need to prove qualifications — being a resident, being affected, being part of a political community. But identity is also a gate: verification can block participation. The design challenge is lowering the gate while keeping the trust. To close: polarization, external threat, civic tech capacity. Taiwan is difficult — that is why it is interesting. New tools, new policy processes, and new forms of digital trust may emerge there. Thank you.</a:t>
            </a:r>
            <a:endParaRPr/>
          </a:p>
        </p:txBody>
      </p:sp>
      <p:sp>
        <p:nvSpPr>
          <p:cNvPr id="85" name="Google Shape;8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2.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2F2"/>
        </a:solidFill>
      </p:bgPr>
    </p:bg>
    <p:spTree>
      <p:nvGrpSpPr>
        <p:cNvPr id="15" name="Shape 15"/>
        <p:cNvGrpSpPr/>
        <p:nvPr/>
      </p:nvGrpSpPr>
      <p:grpSpPr>
        <a:xfrm>
          <a:off x="0" y="0"/>
          <a:ext cx="0" cy="0"/>
          <a:chOff x="0" y="0"/>
          <a:chExt cx="0" cy="0"/>
        </a:xfrm>
      </p:grpSpPr>
      <p:sp>
        <p:nvSpPr>
          <p:cNvPr id="16" name="Google Shape;16;p3"/>
          <p:cNvSpPr/>
          <p:nvPr/>
        </p:nvSpPr>
        <p:spPr>
          <a:xfrm>
            <a:off x="1123727" y="1600200"/>
            <a:ext cx="15716250" cy="408236"/>
          </a:xfrm>
          <a:prstGeom prst="rect">
            <a:avLst/>
          </a:prstGeom>
          <a:noFill/>
          <a:ln>
            <a:noFill/>
          </a:ln>
        </p:spPr>
        <p:txBody>
          <a:bodyPr anchorCtr="0" anchor="t" bIns="25400" lIns="25400" spcFirstLastPara="1" rIns="25400" wrap="square" tIns="25400">
            <a:noAutofit/>
          </a:bodyPr>
          <a:lstStyle/>
          <a:p>
            <a:pPr indent="0" lvl="0" marL="0" marR="0" rtl="0" algn="l">
              <a:lnSpc>
                <a:spcPct val="90566"/>
              </a:lnSpc>
              <a:spcBef>
                <a:spcPts val="0"/>
              </a:spcBef>
              <a:spcAft>
                <a:spcPts val="0"/>
              </a:spcAft>
              <a:buClr>
                <a:srgbClr val="201E1D"/>
              </a:buClr>
              <a:buSzPts val="4350"/>
              <a:buFont typeface="Source Serif 4"/>
              <a:buNone/>
            </a:pPr>
            <a:r>
              <a:rPr b="1" i="0" lang="en-US" sz="4350" u="none" cap="none" strike="noStrike">
                <a:solidFill>
                  <a:srgbClr val="201E1D"/>
                </a:solidFill>
                <a:latin typeface="Source Serif 4"/>
                <a:ea typeface="Source Serif 4"/>
                <a:cs typeface="Source Serif 4"/>
                <a:sym typeface="Source Serif 4"/>
              </a:rPr>
              <a:t>Taiwan's present, after touching the future</a:t>
            </a:r>
            <a:endParaRPr b="0" i="0" sz="4350" u="none" cap="none" strike="noStrike">
              <a:solidFill>
                <a:schemeClr val="dk1"/>
              </a:solidFill>
              <a:latin typeface="Calibri"/>
              <a:ea typeface="Calibri"/>
              <a:cs typeface="Calibri"/>
              <a:sym typeface="Calibri"/>
            </a:endParaRPr>
          </a:p>
        </p:txBody>
      </p:sp>
      <p:sp>
        <p:nvSpPr>
          <p:cNvPr id="17" name="Google Shape;17;p3"/>
          <p:cNvSpPr/>
          <p:nvPr/>
        </p:nvSpPr>
        <p:spPr>
          <a:xfrm>
            <a:off x="12536388" y="419100"/>
            <a:ext cx="5069473" cy="204713"/>
          </a:xfrm>
          <a:prstGeom prst="rect">
            <a:avLst/>
          </a:prstGeom>
          <a:noFill/>
          <a:ln>
            <a:noFill/>
          </a:ln>
        </p:spPr>
        <p:txBody>
          <a:bodyPr anchorCtr="0" anchor="t" bIns="25400" lIns="25400" spcFirstLastPara="1" rIns="25400" wrap="square" tIns="25400">
            <a:noAutofit/>
          </a:bodyPr>
          <a:lstStyle/>
          <a:p>
            <a:pPr indent="0" lvl="0" marL="0" marR="0" rtl="0" algn="l">
              <a:lnSpc>
                <a:spcPct val="107826"/>
              </a:lnSpc>
              <a:spcBef>
                <a:spcPts val="0"/>
              </a:spcBef>
              <a:spcAft>
                <a:spcPts val="0"/>
              </a:spcAft>
              <a:buClr>
                <a:srgbClr val="006786"/>
              </a:buClr>
              <a:buSzPts val="1800"/>
              <a:buFont typeface="Arial"/>
              <a:buNone/>
            </a:pPr>
            <a:r>
              <a:rPr b="0" i="0" lang="en-US" sz="1800" u="none" cap="none" strike="noStrike">
                <a:solidFill>
                  <a:srgbClr val="006786"/>
                </a:solidFill>
                <a:latin typeface="Arial"/>
                <a:ea typeface="Arial"/>
                <a:cs typeface="Arial"/>
                <a:sym typeface="Arial"/>
              </a:rPr>
              <a:t>未来から現在へ、そしてもう一度未来へ</a:t>
            </a:r>
            <a:endParaRPr b="0" i="0" sz="1800" u="none" cap="none" strike="noStrike">
              <a:solidFill>
                <a:schemeClr val="dk1"/>
              </a:solidFill>
              <a:latin typeface="Calibri"/>
              <a:ea typeface="Calibri"/>
              <a:cs typeface="Calibri"/>
              <a:sym typeface="Calibri"/>
            </a:endParaRPr>
          </a:p>
        </p:txBody>
      </p:sp>
      <p:sp>
        <p:nvSpPr>
          <p:cNvPr id="18" name="Google Shape;18;p3"/>
          <p:cNvSpPr/>
          <p:nvPr/>
        </p:nvSpPr>
        <p:spPr>
          <a:xfrm>
            <a:off x="1143000" y="2313236"/>
            <a:ext cx="10958148" cy="1752600"/>
          </a:xfrm>
          <a:prstGeom prst="rect">
            <a:avLst/>
          </a:prstGeom>
          <a:noFill/>
          <a:ln>
            <a:noFill/>
          </a:ln>
        </p:spPr>
        <p:txBody>
          <a:bodyPr anchorCtr="0" anchor="t" bIns="25400" lIns="25400" spcFirstLastPara="1" rIns="25400" wrap="square" tIns="25400">
            <a:noAutofit/>
          </a:bodyPr>
          <a:lstStyle/>
          <a:p>
            <a:pPr indent="0" lvl="0" marL="0" marR="0" rtl="0" algn="l">
              <a:lnSpc>
                <a:spcPct val="109091"/>
              </a:lnSpc>
              <a:spcBef>
                <a:spcPts val="0"/>
              </a:spcBef>
              <a:spcAft>
                <a:spcPts val="0"/>
              </a:spcAft>
              <a:buClr>
                <a:srgbClr val="201E1D"/>
              </a:buClr>
              <a:buSzPts val="3000"/>
              <a:buFont typeface="Source Serif 4"/>
              <a:buNone/>
            </a:pPr>
            <a:r>
              <a:rPr b="0" i="1" lang="en-US" sz="3000" u="none" cap="none" strike="noStrike">
                <a:solidFill>
                  <a:srgbClr val="201E1D"/>
                </a:solidFill>
                <a:latin typeface="Source Serif 4"/>
                <a:ea typeface="Source Serif 4"/>
                <a:cs typeface="Source Serif 4"/>
                <a:sym typeface="Source Serif 4"/>
              </a:rPr>
              <a:t>“After working with Audrey Tang, I felt like I was working in the future. After facing institutional reality, I felt I had returned to the present. Being here in Japan feels like Back to the Future.”</a:t>
            </a:r>
            <a:endParaRPr b="0" i="0" sz="3000" u="none" cap="none" strike="noStrike">
              <a:solidFill>
                <a:schemeClr val="dk1"/>
              </a:solidFill>
              <a:latin typeface="Calibri"/>
              <a:ea typeface="Calibri"/>
              <a:cs typeface="Calibri"/>
              <a:sym typeface="Calibri"/>
            </a:endParaRPr>
          </a:p>
        </p:txBody>
      </p:sp>
      <p:sp>
        <p:nvSpPr>
          <p:cNvPr id="19" name="Google Shape;19;p3"/>
          <p:cNvSpPr/>
          <p:nvPr/>
        </p:nvSpPr>
        <p:spPr>
          <a:xfrm>
            <a:off x="1143000" y="4332536"/>
            <a:ext cx="17602200" cy="392385"/>
          </a:xfrm>
          <a:prstGeom prst="rect">
            <a:avLst/>
          </a:prstGeom>
          <a:noFill/>
          <a:ln>
            <a:noFill/>
          </a:ln>
        </p:spPr>
        <p:txBody>
          <a:bodyPr anchorCtr="0" anchor="t" bIns="25400" lIns="25400" spcFirstLastPara="1" rIns="25400" wrap="square" tIns="25400">
            <a:noAutofit/>
          </a:bodyPr>
          <a:lstStyle/>
          <a:p>
            <a:pPr indent="0" lvl="0" marL="0" marR="0" rtl="0" algn="l">
              <a:lnSpc>
                <a:spcPct val="112727"/>
              </a:lnSpc>
              <a:spcBef>
                <a:spcPts val="0"/>
              </a:spcBef>
              <a:spcAft>
                <a:spcPts val="0"/>
              </a:spcAft>
              <a:buClr>
                <a:srgbClr val="211D1D"/>
              </a:buClr>
              <a:buSzPts val="1800"/>
              <a:buFont typeface="Source Serif 4"/>
              <a:buNone/>
            </a:pPr>
            <a:r>
              <a:rPr b="0" i="0" lang="en-US" sz="1800" u="none" cap="none" strike="noStrike">
                <a:solidFill>
                  <a:srgbClr val="211D1D"/>
                </a:solidFill>
                <a:latin typeface="Source Serif 4"/>
                <a:ea typeface="Source Serif 4"/>
                <a:cs typeface="Source Serif 4"/>
                <a:sym typeface="Source Serif 4"/>
              </a:rPr>
              <a:t>Yen-Lin Huang </a:t>
            </a:r>
            <a:r>
              <a:rPr b="1" i="0" lang="en-US" sz="1800" u="none" cap="none" strike="noStrike">
                <a:solidFill>
                  <a:srgbClr val="201E1D"/>
                </a:solidFill>
                <a:latin typeface="Source Serif 4"/>
                <a:ea typeface="Source Serif 4"/>
                <a:cs typeface="Source Serif 4"/>
                <a:sym typeface="Source Serif 4"/>
              </a:rPr>
              <a:t>mashbean </a:t>
            </a:r>
            <a:r>
              <a:rPr b="0" i="0" lang="en-US" sz="1800" u="none" cap="none" strike="noStrike">
                <a:solidFill>
                  <a:srgbClr val="211D1D"/>
                </a:solidFill>
                <a:latin typeface="Source Serif 4"/>
                <a:ea typeface="Source Serif 4"/>
                <a:cs typeface="Source Serif 4"/>
                <a:sym typeface="Source Serif 4"/>
              </a:rPr>
              <a:t>— Taiwan civic tech → government → platform governance → digital identity</a:t>
            </a:r>
            <a:endParaRPr b="0" i="0" sz="1800" u="none" cap="none" strike="noStrike">
              <a:solidFill>
                <a:schemeClr val="dk1"/>
              </a:solidFill>
              <a:latin typeface="Calibri"/>
              <a:ea typeface="Calibri"/>
              <a:cs typeface="Calibri"/>
              <a:sym typeface="Calibri"/>
            </a:endParaRPr>
          </a:p>
        </p:txBody>
      </p:sp>
      <p:pic>
        <p:nvPicPr>
          <p:cNvPr descr="preencoded.png" id="20" name="Google Shape;20;p3"/>
          <p:cNvPicPr preferRelativeResize="0"/>
          <p:nvPr/>
        </p:nvPicPr>
        <p:blipFill rotWithShape="1">
          <a:blip r:embed="rId3">
            <a:alphaModFix/>
          </a:blip>
          <a:srcRect b="0" l="0" r="0" t="0"/>
          <a:stretch/>
        </p:blipFill>
        <p:spPr>
          <a:xfrm>
            <a:off x="2047875" y="5067821"/>
            <a:ext cx="14192250" cy="3970437"/>
          </a:xfrm>
          <a:prstGeom prst="rect">
            <a:avLst/>
          </a:prstGeom>
          <a:noFill/>
          <a:ln>
            <a:noFill/>
          </a:ln>
        </p:spPr>
      </p:pic>
      <p:pic>
        <p:nvPicPr>
          <p:cNvPr descr="preencoded.png" id="21" name="Google Shape;21;p3"/>
          <p:cNvPicPr preferRelativeResize="0"/>
          <p:nvPr/>
        </p:nvPicPr>
        <p:blipFill rotWithShape="1">
          <a:blip r:embed="rId4">
            <a:alphaModFix/>
          </a:blip>
          <a:srcRect b="0" l="0" r="0" t="0"/>
          <a:stretch/>
        </p:blipFill>
        <p:spPr>
          <a:xfrm>
            <a:off x="8893373" y="9810006"/>
            <a:ext cx="8251627" cy="15314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2F2"/>
        </a:solidFill>
      </p:bgPr>
    </p:bg>
    <p:spTree>
      <p:nvGrpSpPr>
        <p:cNvPr id="26" name="Shape 26"/>
        <p:cNvGrpSpPr/>
        <p:nvPr/>
      </p:nvGrpSpPr>
      <p:grpSpPr>
        <a:xfrm>
          <a:off x="0" y="0"/>
          <a:ext cx="0" cy="0"/>
          <a:chOff x="0" y="0"/>
          <a:chExt cx="0" cy="0"/>
        </a:xfrm>
      </p:grpSpPr>
      <p:sp>
        <p:nvSpPr>
          <p:cNvPr id="27" name="Google Shape;27;p4"/>
          <p:cNvSpPr/>
          <p:nvPr/>
        </p:nvSpPr>
        <p:spPr>
          <a:xfrm>
            <a:off x="1123727" y="1600200"/>
            <a:ext cx="10988040" cy="1094036"/>
          </a:xfrm>
          <a:prstGeom prst="rect">
            <a:avLst/>
          </a:prstGeom>
          <a:noFill/>
          <a:ln>
            <a:noFill/>
          </a:ln>
        </p:spPr>
        <p:txBody>
          <a:bodyPr anchorCtr="0" anchor="t" bIns="25400" lIns="25400" spcFirstLastPara="1" rIns="25400" wrap="square" tIns="25400">
            <a:noAutofit/>
          </a:bodyPr>
          <a:lstStyle/>
          <a:p>
            <a:pPr indent="0" lvl="0" marL="0" marR="0" rtl="0" algn="l">
              <a:lnSpc>
                <a:spcPct val="90566"/>
              </a:lnSpc>
              <a:spcBef>
                <a:spcPts val="0"/>
              </a:spcBef>
              <a:spcAft>
                <a:spcPts val="0"/>
              </a:spcAft>
              <a:buClr>
                <a:srgbClr val="201E1D"/>
              </a:buClr>
              <a:buSzPts val="4350"/>
              <a:buFont typeface="Source Serif 4"/>
              <a:buNone/>
            </a:pPr>
            <a:r>
              <a:rPr b="1" i="0" lang="en-US" sz="4350" u="none" cap="none" strike="noStrike">
                <a:solidFill>
                  <a:srgbClr val="201E1D"/>
                </a:solidFill>
                <a:latin typeface="Source Serif 4"/>
                <a:ea typeface="Source Serif 4"/>
                <a:cs typeface="Source Serif 4"/>
                <a:sym typeface="Source Serif 4"/>
              </a:rPr>
              <a:t>Taiwan's digital environment: three forces at once</a:t>
            </a:r>
            <a:endParaRPr b="0" i="0" sz="4350" u="none" cap="none" strike="noStrike">
              <a:solidFill>
                <a:schemeClr val="dk1"/>
              </a:solidFill>
              <a:latin typeface="Calibri"/>
              <a:ea typeface="Calibri"/>
              <a:cs typeface="Calibri"/>
              <a:sym typeface="Calibri"/>
            </a:endParaRPr>
          </a:p>
        </p:txBody>
      </p:sp>
      <p:sp>
        <p:nvSpPr>
          <p:cNvPr id="28" name="Google Shape;28;p4"/>
          <p:cNvSpPr/>
          <p:nvPr/>
        </p:nvSpPr>
        <p:spPr>
          <a:xfrm>
            <a:off x="13512403" y="1600200"/>
            <a:ext cx="3995857" cy="204713"/>
          </a:xfrm>
          <a:prstGeom prst="rect">
            <a:avLst/>
          </a:prstGeom>
          <a:noFill/>
          <a:ln>
            <a:noFill/>
          </a:ln>
        </p:spPr>
        <p:txBody>
          <a:bodyPr anchorCtr="0" anchor="t" bIns="25400" lIns="25400" spcFirstLastPara="1" rIns="25400" wrap="square" tIns="25400">
            <a:noAutofit/>
          </a:bodyPr>
          <a:lstStyle/>
          <a:p>
            <a:pPr indent="0" lvl="0" marL="0" marR="0" rtl="0" algn="l">
              <a:lnSpc>
                <a:spcPct val="107826"/>
              </a:lnSpc>
              <a:spcBef>
                <a:spcPts val="0"/>
              </a:spcBef>
              <a:spcAft>
                <a:spcPts val="0"/>
              </a:spcAft>
              <a:buClr>
                <a:srgbClr val="006786"/>
              </a:buClr>
              <a:buSzPts val="1800"/>
              <a:buFont typeface="Arial"/>
              <a:buNone/>
            </a:pPr>
            <a:r>
              <a:rPr b="0" i="0" lang="en-US" sz="1800" u="none" cap="none" strike="noStrike">
                <a:solidFill>
                  <a:srgbClr val="006786"/>
                </a:solidFill>
                <a:latin typeface="Arial"/>
                <a:ea typeface="Arial"/>
                <a:cs typeface="Arial"/>
                <a:sym typeface="Arial"/>
              </a:rPr>
              <a:t>分極化 / 情報操作 / 市民テック</a:t>
            </a:r>
            <a:endParaRPr b="0" i="0" sz="1800" u="none" cap="none" strike="noStrike">
              <a:solidFill>
                <a:schemeClr val="dk1"/>
              </a:solidFill>
              <a:latin typeface="Calibri"/>
              <a:ea typeface="Calibri"/>
              <a:cs typeface="Calibri"/>
              <a:sym typeface="Calibri"/>
            </a:endParaRPr>
          </a:p>
        </p:txBody>
      </p:sp>
      <p:pic>
        <p:nvPicPr>
          <p:cNvPr descr="preencoded.png" id="29" name="Google Shape;29;p4"/>
          <p:cNvPicPr preferRelativeResize="0"/>
          <p:nvPr/>
        </p:nvPicPr>
        <p:blipFill rotWithShape="1">
          <a:blip r:embed="rId3">
            <a:alphaModFix/>
          </a:blip>
          <a:srcRect b="0" l="0" r="0" t="0"/>
          <a:stretch/>
        </p:blipFill>
        <p:spPr>
          <a:xfrm>
            <a:off x="1143000" y="3456236"/>
            <a:ext cx="5905500" cy="5536406"/>
          </a:xfrm>
          <a:prstGeom prst="rect">
            <a:avLst/>
          </a:prstGeom>
          <a:noFill/>
          <a:ln>
            <a:noFill/>
          </a:ln>
        </p:spPr>
      </p:pic>
      <p:sp>
        <p:nvSpPr>
          <p:cNvPr id="30" name="Google Shape;30;p4"/>
          <p:cNvSpPr/>
          <p:nvPr/>
        </p:nvSpPr>
        <p:spPr>
          <a:xfrm>
            <a:off x="7962900" y="3341936"/>
            <a:ext cx="10100310" cy="235967"/>
          </a:xfrm>
          <a:prstGeom prst="rect">
            <a:avLst/>
          </a:prstGeom>
          <a:noFill/>
          <a:ln>
            <a:noFill/>
          </a:ln>
        </p:spPr>
        <p:txBody>
          <a:bodyPr anchorCtr="0" anchor="t" bIns="25400" lIns="25400" spcFirstLastPara="1" rIns="25400" wrap="square" tIns="25400">
            <a:noAutofit/>
          </a:bodyPr>
          <a:lstStyle/>
          <a:p>
            <a:pPr indent="0" lvl="0" marL="0" marR="0" rtl="0" algn="l">
              <a:lnSpc>
                <a:spcPct val="81694"/>
              </a:lnSpc>
              <a:spcBef>
                <a:spcPts val="0"/>
              </a:spcBef>
              <a:spcAft>
                <a:spcPts val="0"/>
              </a:spcAft>
              <a:buClr>
                <a:srgbClr val="0088B0"/>
              </a:buClr>
              <a:buSzPts val="2325"/>
              <a:buFont typeface="Source Serif 4"/>
              <a:buNone/>
            </a:pPr>
            <a:r>
              <a:rPr b="1" i="0" lang="en-US" sz="2325" u="none" cap="none" strike="noStrike">
                <a:solidFill>
                  <a:srgbClr val="0088B0"/>
                </a:solidFill>
                <a:latin typeface="Source Serif 4"/>
                <a:ea typeface="Source Serif 4"/>
                <a:cs typeface="Source Serif 4"/>
                <a:sym typeface="Source Serif 4"/>
              </a:rPr>
              <a:t>1 </a:t>
            </a:r>
            <a:r>
              <a:rPr b="1" i="0" lang="en-US" sz="2325" u="none" cap="none" strike="noStrike">
                <a:solidFill>
                  <a:srgbClr val="201E1D"/>
                </a:solidFill>
                <a:latin typeface="Source Serif 4"/>
                <a:ea typeface="Source Serif 4"/>
                <a:cs typeface="Source Serif 4"/>
                <a:sym typeface="Source Serif 4"/>
              </a:rPr>
              <a:t>Polarized public discourse</a:t>
            </a:r>
            <a:endParaRPr b="0" i="0" sz="2325" u="none" cap="none" strike="noStrike">
              <a:solidFill>
                <a:schemeClr val="dk1"/>
              </a:solidFill>
              <a:latin typeface="Calibri"/>
              <a:ea typeface="Calibri"/>
              <a:cs typeface="Calibri"/>
              <a:sym typeface="Calibri"/>
            </a:endParaRPr>
          </a:p>
        </p:txBody>
      </p:sp>
      <p:sp>
        <p:nvSpPr>
          <p:cNvPr id="31" name="Google Shape;31;p4"/>
          <p:cNvSpPr/>
          <p:nvPr/>
        </p:nvSpPr>
        <p:spPr>
          <a:xfrm>
            <a:off x="7962900" y="3711253"/>
            <a:ext cx="9457563" cy="838200"/>
          </a:xfrm>
          <a:prstGeom prst="rect">
            <a:avLst/>
          </a:prstGeom>
          <a:noFill/>
          <a:ln>
            <a:noFill/>
          </a:ln>
        </p:spPr>
        <p:txBody>
          <a:bodyPr anchorCtr="0" anchor="t" bIns="25400" lIns="25400" spcFirstLastPara="1" rIns="25400" wrap="square" tIns="25400">
            <a:noAutofit/>
          </a:bodyPr>
          <a:lstStyle/>
          <a:p>
            <a:pPr indent="0" lvl="0" marL="0" marR="0" rtl="0" algn="just">
              <a:lnSpc>
                <a:spcPct val="113514"/>
              </a:lnSpc>
              <a:spcBef>
                <a:spcPts val="0"/>
              </a:spcBef>
              <a:spcAft>
                <a:spcPts val="0"/>
              </a:spcAft>
              <a:buClr>
                <a:srgbClr val="201E1D"/>
              </a:buClr>
              <a:buSzPts val="2025"/>
              <a:buFont typeface="Source Serif 4"/>
              <a:buNone/>
            </a:pPr>
            <a:r>
              <a:rPr b="0" i="0" lang="en-US" sz="2025" u="none" cap="none" strike="noStrike">
                <a:solidFill>
                  <a:srgbClr val="201E1D"/>
                </a:solidFill>
                <a:latin typeface="Source Serif 4"/>
                <a:ea typeface="Source Serif 4"/>
                <a:cs typeface="Source Serif 4"/>
                <a:sym typeface="Source Serif 4"/>
              </a:rPr>
              <a:t>Food safety, housing, elections, identity — the same facts produce different realities. Online debate turns ineffective fast.</a:t>
            </a:r>
            <a:endParaRPr b="0" i="0" sz="2025" u="none" cap="none" strike="noStrike">
              <a:solidFill>
                <a:schemeClr val="dk1"/>
              </a:solidFill>
              <a:latin typeface="Calibri"/>
              <a:ea typeface="Calibri"/>
              <a:cs typeface="Calibri"/>
              <a:sym typeface="Calibri"/>
            </a:endParaRPr>
          </a:p>
        </p:txBody>
      </p:sp>
      <p:sp>
        <p:nvSpPr>
          <p:cNvPr id="32" name="Google Shape;32;p4"/>
          <p:cNvSpPr/>
          <p:nvPr/>
        </p:nvSpPr>
        <p:spPr>
          <a:xfrm>
            <a:off x="7962900" y="4930453"/>
            <a:ext cx="10100310" cy="235967"/>
          </a:xfrm>
          <a:prstGeom prst="rect">
            <a:avLst/>
          </a:prstGeom>
          <a:noFill/>
          <a:ln>
            <a:noFill/>
          </a:ln>
        </p:spPr>
        <p:txBody>
          <a:bodyPr anchorCtr="0" anchor="t" bIns="25400" lIns="25400" spcFirstLastPara="1" rIns="25400" wrap="square" tIns="25400">
            <a:noAutofit/>
          </a:bodyPr>
          <a:lstStyle/>
          <a:p>
            <a:pPr indent="0" lvl="0" marL="0" marR="0" rtl="0" algn="l">
              <a:lnSpc>
                <a:spcPct val="81694"/>
              </a:lnSpc>
              <a:spcBef>
                <a:spcPts val="0"/>
              </a:spcBef>
              <a:spcAft>
                <a:spcPts val="0"/>
              </a:spcAft>
              <a:buClr>
                <a:srgbClr val="0088B0"/>
              </a:buClr>
              <a:buSzPts val="2325"/>
              <a:buFont typeface="Source Serif 4"/>
              <a:buNone/>
            </a:pPr>
            <a:r>
              <a:rPr b="1" i="0" lang="en-US" sz="2325" u="none" cap="none" strike="noStrike">
                <a:solidFill>
                  <a:srgbClr val="0088B0"/>
                </a:solidFill>
                <a:latin typeface="Source Serif 4"/>
                <a:ea typeface="Source Serif 4"/>
                <a:cs typeface="Source Serif 4"/>
                <a:sym typeface="Source Serif 4"/>
              </a:rPr>
              <a:t>2 </a:t>
            </a:r>
            <a:r>
              <a:rPr b="1" i="0" lang="en-US" sz="2325" u="none" cap="none" strike="noStrike">
                <a:solidFill>
                  <a:srgbClr val="201E1D"/>
                </a:solidFill>
                <a:latin typeface="Source Serif 4"/>
                <a:ea typeface="Source Serif 4"/>
                <a:cs typeface="Source Serif 4"/>
                <a:sym typeface="Source Serif 4"/>
              </a:rPr>
              <a:t>External manipulation and cyber pressure</a:t>
            </a:r>
            <a:endParaRPr b="0" i="0" sz="2325" u="none" cap="none" strike="noStrike">
              <a:solidFill>
                <a:schemeClr val="dk1"/>
              </a:solidFill>
              <a:latin typeface="Calibri"/>
              <a:ea typeface="Calibri"/>
              <a:cs typeface="Calibri"/>
              <a:sym typeface="Calibri"/>
            </a:endParaRPr>
          </a:p>
        </p:txBody>
      </p:sp>
      <p:sp>
        <p:nvSpPr>
          <p:cNvPr id="33" name="Google Shape;33;p4"/>
          <p:cNvSpPr/>
          <p:nvPr/>
        </p:nvSpPr>
        <p:spPr>
          <a:xfrm>
            <a:off x="7962900" y="5299770"/>
            <a:ext cx="9457563" cy="1238250"/>
          </a:xfrm>
          <a:prstGeom prst="rect">
            <a:avLst/>
          </a:prstGeom>
          <a:noFill/>
          <a:ln>
            <a:noFill/>
          </a:ln>
        </p:spPr>
        <p:txBody>
          <a:bodyPr anchorCtr="0" anchor="t" bIns="25400" lIns="25400" spcFirstLastPara="1" rIns="25400" wrap="square" tIns="25400">
            <a:noAutofit/>
          </a:bodyPr>
          <a:lstStyle/>
          <a:p>
            <a:pPr indent="0" lvl="0" marL="0" marR="0" rtl="0" algn="just">
              <a:lnSpc>
                <a:spcPct val="113514"/>
              </a:lnSpc>
              <a:spcBef>
                <a:spcPts val="0"/>
              </a:spcBef>
              <a:spcAft>
                <a:spcPts val="0"/>
              </a:spcAft>
              <a:buClr>
                <a:srgbClr val="201E1D"/>
              </a:buClr>
              <a:buSzPts val="2025"/>
              <a:buFont typeface="Source Serif 4"/>
              <a:buNone/>
            </a:pPr>
            <a:r>
              <a:rPr b="0" i="0" lang="en-US" sz="2025" u="none" cap="none" strike="noStrike">
                <a:solidFill>
                  <a:srgbClr val="201E1D"/>
                </a:solidFill>
                <a:latin typeface="Source Serif 4"/>
                <a:ea typeface="Source Serif 4"/>
                <a:cs typeface="Source Serif 4"/>
                <a:sym typeface="Source Serif 4"/>
              </a:rPr>
              <a:t>Information operations make people doubt authenticity itself: genuine advocates can be mistaken for “coordinated actors,” and the whole policy debate gets contaminated.</a:t>
            </a:r>
            <a:endParaRPr b="0" i="0" sz="2025" u="none" cap="none" strike="noStrike">
              <a:solidFill>
                <a:schemeClr val="dk1"/>
              </a:solidFill>
              <a:latin typeface="Calibri"/>
              <a:ea typeface="Calibri"/>
              <a:cs typeface="Calibri"/>
              <a:sym typeface="Calibri"/>
            </a:endParaRPr>
          </a:p>
        </p:txBody>
      </p:sp>
      <p:sp>
        <p:nvSpPr>
          <p:cNvPr id="34" name="Google Shape;34;p4"/>
          <p:cNvSpPr/>
          <p:nvPr/>
        </p:nvSpPr>
        <p:spPr>
          <a:xfrm>
            <a:off x="7962900" y="6919020"/>
            <a:ext cx="10100310" cy="235967"/>
          </a:xfrm>
          <a:prstGeom prst="rect">
            <a:avLst/>
          </a:prstGeom>
          <a:noFill/>
          <a:ln>
            <a:noFill/>
          </a:ln>
        </p:spPr>
        <p:txBody>
          <a:bodyPr anchorCtr="0" anchor="t" bIns="25400" lIns="25400" spcFirstLastPara="1" rIns="25400" wrap="square" tIns="25400">
            <a:noAutofit/>
          </a:bodyPr>
          <a:lstStyle/>
          <a:p>
            <a:pPr indent="0" lvl="0" marL="0" marR="0" rtl="0" algn="l">
              <a:lnSpc>
                <a:spcPct val="81694"/>
              </a:lnSpc>
              <a:spcBef>
                <a:spcPts val="0"/>
              </a:spcBef>
              <a:spcAft>
                <a:spcPts val="0"/>
              </a:spcAft>
              <a:buClr>
                <a:srgbClr val="0088B0"/>
              </a:buClr>
              <a:buSzPts val="2325"/>
              <a:buFont typeface="Source Serif 4"/>
              <a:buNone/>
            </a:pPr>
            <a:r>
              <a:rPr b="1" i="0" lang="en-US" sz="2325" u="none" cap="none" strike="noStrike">
                <a:solidFill>
                  <a:srgbClr val="0088B0"/>
                </a:solidFill>
                <a:latin typeface="Source Serif 4"/>
                <a:ea typeface="Source Serif 4"/>
                <a:cs typeface="Source Serif 4"/>
                <a:sym typeface="Source Serif 4"/>
              </a:rPr>
              <a:t>3 </a:t>
            </a:r>
            <a:r>
              <a:rPr b="1" i="0" lang="en-US" sz="2325" u="none" cap="none" strike="noStrike">
                <a:solidFill>
                  <a:srgbClr val="201E1D"/>
                </a:solidFill>
                <a:latin typeface="Source Serif 4"/>
                <a:ea typeface="Source Serif 4"/>
                <a:cs typeface="Source Serif 4"/>
                <a:sym typeface="Source Serif 4"/>
              </a:rPr>
              <a:t>High-capacity civic technologists</a:t>
            </a:r>
            <a:endParaRPr b="0" i="0" sz="2325" u="none" cap="none" strike="noStrike">
              <a:solidFill>
                <a:schemeClr val="dk1"/>
              </a:solidFill>
              <a:latin typeface="Calibri"/>
              <a:ea typeface="Calibri"/>
              <a:cs typeface="Calibri"/>
              <a:sym typeface="Calibri"/>
            </a:endParaRPr>
          </a:p>
        </p:txBody>
      </p:sp>
      <p:sp>
        <p:nvSpPr>
          <p:cNvPr id="35" name="Google Shape;35;p4"/>
          <p:cNvSpPr/>
          <p:nvPr/>
        </p:nvSpPr>
        <p:spPr>
          <a:xfrm>
            <a:off x="7962900" y="7288337"/>
            <a:ext cx="9457563" cy="1238250"/>
          </a:xfrm>
          <a:prstGeom prst="rect">
            <a:avLst/>
          </a:prstGeom>
          <a:noFill/>
          <a:ln>
            <a:noFill/>
          </a:ln>
        </p:spPr>
        <p:txBody>
          <a:bodyPr anchorCtr="0" anchor="t" bIns="25400" lIns="25400" spcFirstLastPara="1" rIns="25400" wrap="square" tIns="25400">
            <a:noAutofit/>
          </a:bodyPr>
          <a:lstStyle/>
          <a:p>
            <a:pPr indent="0" lvl="0" marL="0" marR="0" rtl="0" algn="just">
              <a:lnSpc>
                <a:spcPct val="113514"/>
              </a:lnSpc>
              <a:spcBef>
                <a:spcPts val="0"/>
              </a:spcBef>
              <a:spcAft>
                <a:spcPts val="0"/>
              </a:spcAft>
              <a:buClr>
                <a:srgbClr val="201E1D"/>
              </a:buClr>
              <a:buSzPts val="2025"/>
              <a:buFont typeface="Source Serif 4"/>
              <a:buNone/>
            </a:pPr>
            <a:r>
              <a:rPr b="0" i="0" lang="en-US" sz="2025" u="none" cap="none" strike="noStrike">
                <a:solidFill>
                  <a:srgbClr val="201E1D"/>
                </a:solidFill>
                <a:latin typeface="Source Serif 4"/>
                <a:ea typeface="Source Serif 4"/>
                <a:cs typeface="Source Serif 4"/>
                <a:sym typeface="Source Serif 4"/>
              </a:rPr>
              <a:t>g0v, vTaiwan, Cofacts, civic hackers, AI-agent experiments. A small community with real effects — and in the AI era, tools get built very quickly.</a:t>
            </a:r>
            <a:endParaRPr b="0" i="0" sz="2025" u="none" cap="none" strike="noStrike">
              <a:solidFill>
                <a:schemeClr val="dk1"/>
              </a:solidFill>
              <a:latin typeface="Calibri"/>
              <a:ea typeface="Calibri"/>
              <a:cs typeface="Calibri"/>
              <a:sym typeface="Calibri"/>
            </a:endParaRPr>
          </a:p>
        </p:txBody>
      </p:sp>
      <p:pic>
        <p:nvPicPr>
          <p:cNvPr descr="preencoded.png" id="36" name="Google Shape;36;p4"/>
          <p:cNvPicPr preferRelativeResize="0"/>
          <p:nvPr/>
        </p:nvPicPr>
        <p:blipFill rotWithShape="1">
          <a:blip r:embed="rId4">
            <a:alphaModFix/>
          </a:blip>
          <a:srcRect b="0" l="0" r="0" t="0"/>
          <a:stretch/>
        </p:blipFill>
        <p:spPr>
          <a:xfrm>
            <a:off x="8893373" y="9810006"/>
            <a:ext cx="8251627" cy="15314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2F2"/>
        </a:solidFill>
      </p:bgPr>
    </p:bg>
    <p:spTree>
      <p:nvGrpSpPr>
        <p:cNvPr id="41" name="Shape 41"/>
        <p:cNvGrpSpPr/>
        <p:nvPr/>
      </p:nvGrpSpPr>
      <p:grpSpPr>
        <a:xfrm>
          <a:off x="0" y="0"/>
          <a:ext cx="0" cy="0"/>
          <a:chOff x="0" y="0"/>
          <a:chExt cx="0" cy="0"/>
        </a:xfrm>
      </p:grpSpPr>
      <p:sp>
        <p:nvSpPr>
          <p:cNvPr id="42" name="Google Shape;42;p5"/>
          <p:cNvSpPr/>
          <p:nvPr/>
        </p:nvSpPr>
        <p:spPr>
          <a:xfrm>
            <a:off x="1123727" y="1600200"/>
            <a:ext cx="10988040" cy="1094036"/>
          </a:xfrm>
          <a:prstGeom prst="rect">
            <a:avLst/>
          </a:prstGeom>
          <a:noFill/>
          <a:ln>
            <a:noFill/>
          </a:ln>
        </p:spPr>
        <p:txBody>
          <a:bodyPr anchorCtr="0" anchor="t" bIns="25400" lIns="25400" spcFirstLastPara="1" rIns="25400" wrap="square" tIns="25400">
            <a:noAutofit/>
          </a:bodyPr>
          <a:lstStyle/>
          <a:p>
            <a:pPr indent="0" lvl="0" marL="0" marR="0" rtl="0" algn="l">
              <a:lnSpc>
                <a:spcPct val="90566"/>
              </a:lnSpc>
              <a:spcBef>
                <a:spcPts val="0"/>
              </a:spcBef>
              <a:spcAft>
                <a:spcPts val="0"/>
              </a:spcAft>
              <a:buClr>
                <a:srgbClr val="201E1D"/>
              </a:buClr>
              <a:buSzPts val="4350"/>
              <a:buFont typeface="Source Serif 4"/>
              <a:buNone/>
            </a:pPr>
            <a:r>
              <a:rPr b="1" i="0" lang="en-US" sz="4350" u="none" cap="none" strike="noStrike">
                <a:solidFill>
                  <a:srgbClr val="201E1D"/>
                </a:solidFill>
                <a:latin typeface="Source Serif 4"/>
                <a:ea typeface="Source Serif 4"/>
                <a:cs typeface="Source Serif 4"/>
                <a:sym typeface="Source Serif 4"/>
              </a:rPr>
              <a:t>Gate 1: tools do not automatically create feedback loops</a:t>
            </a:r>
            <a:endParaRPr b="0" i="0" sz="4350" u="none" cap="none" strike="noStrike">
              <a:solidFill>
                <a:schemeClr val="dk1"/>
              </a:solidFill>
              <a:latin typeface="Calibri"/>
              <a:ea typeface="Calibri"/>
              <a:cs typeface="Calibri"/>
              <a:sym typeface="Calibri"/>
            </a:endParaRPr>
          </a:p>
        </p:txBody>
      </p:sp>
      <p:sp>
        <p:nvSpPr>
          <p:cNvPr id="43" name="Google Shape;43;p5"/>
          <p:cNvSpPr/>
          <p:nvPr/>
        </p:nvSpPr>
        <p:spPr>
          <a:xfrm>
            <a:off x="13065547" y="1600200"/>
            <a:ext cx="4487399" cy="204713"/>
          </a:xfrm>
          <a:prstGeom prst="rect">
            <a:avLst/>
          </a:prstGeom>
          <a:noFill/>
          <a:ln>
            <a:noFill/>
          </a:ln>
        </p:spPr>
        <p:txBody>
          <a:bodyPr anchorCtr="0" anchor="t" bIns="25400" lIns="25400" spcFirstLastPara="1" rIns="25400" wrap="square" tIns="25400">
            <a:noAutofit/>
          </a:bodyPr>
          <a:lstStyle/>
          <a:p>
            <a:pPr indent="0" lvl="0" marL="0" marR="0" rtl="0" algn="l">
              <a:lnSpc>
                <a:spcPct val="107826"/>
              </a:lnSpc>
              <a:spcBef>
                <a:spcPts val="0"/>
              </a:spcBef>
              <a:spcAft>
                <a:spcPts val="0"/>
              </a:spcAft>
              <a:buClr>
                <a:srgbClr val="006786"/>
              </a:buClr>
              <a:buSzPts val="1800"/>
              <a:buFont typeface="Arial"/>
              <a:buNone/>
            </a:pPr>
            <a:r>
              <a:rPr b="0" i="0" lang="en-US" sz="1800" u="none" cap="none" strike="noStrike">
                <a:solidFill>
                  <a:srgbClr val="006786"/>
                </a:solidFill>
                <a:latin typeface="Arial"/>
                <a:ea typeface="Arial"/>
                <a:cs typeface="Arial"/>
                <a:sym typeface="Arial"/>
              </a:rPr>
              <a:t>制度化の壁 / フィードバックループ</a:t>
            </a:r>
            <a:endParaRPr b="0" i="0" sz="1800" u="none" cap="none" strike="noStrike">
              <a:solidFill>
                <a:schemeClr val="dk1"/>
              </a:solidFill>
              <a:latin typeface="Calibri"/>
              <a:ea typeface="Calibri"/>
              <a:cs typeface="Calibri"/>
              <a:sym typeface="Calibri"/>
            </a:endParaRPr>
          </a:p>
        </p:txBody>
      </p:sp>
      <p:sp>
        <p:nvSpPr>
          <p:cNvPr id="44" name="Google Shape;44;p5"/>
          <p:cNvSpPr/>
          <p:nvPr/>
        </p:nvSpPr>
        <p:spPr>
          <a:xfrm>
            <a:off x="1143000" y="3341936"/>
            <a:ext cx="8298180" cy="235967"/>
          </a:xfrm>
          <a:prstGeom prst="rect">
            <a:avLst/>
          </a:prstGeom>
          <a:noFill/>
          <a:ln>
            <a:noFill/>
          </a:ln>
        </p:spPr>
        <p:txBody>
          <a:bodyPr anchorCtr="0" anchor="t" bIns="25400" lIns="25400" spcFirstLastPara="1" rIns="25400" wrap="square" tIns="25400">
            <a:noAutofit/>
          </a:bodyPr>
          <a:lstStyle/>
          <a:p>
            <a:pPr indent="0" lvl="0" marL="0" marR="0" rtl="0" algn="l">
              <a:lnSpc>
                <a:spcPct val="81694"/>
              </a:lnSpc>
              <a:spcBef>
                <a:spcPts val="0"/>
              </a:spcBef>
              <a:spcAft>
                <a:spcPts val="0"/>
              </a:spcAft>
              <a:buClr>
                <a:srgbClr val="201E1D"/>
              </a:buClr>
              <a:buSzPts val="2325"/>
              <a:buFont typeface="Source Serif 4"/>
              <a:buNone/>
            </a:pPr>
            <a:r>
              <a:rPr b="1" i="0" lang="en-US" sz="2325" u="none" cap="none" strike="noStrike">
                <a:solidFill>
                  <a:srgbClr val="201E1D"/>
                </a:solidFill>
                <a:latin typeface="Source Serif 4"/>
                <a:ea typeface="Source Serif 4"/>
                <a:cs typeface="Source Serif 4"/>
                <a:sym typeface="Source Serif 4"/>
              </a:rPr>
              <a:t>Government experiments I saw</a:t>
            </a:r>
            <a:endParaRPr b="0" i="0" sz="2325" u="none" cap="none" strike="noStrike">
              <a:solidFill>
                <a:schemeClr val="dk1"/>
              </a:solidFill>
              <a:latin typeface="Calibri"/>
              <a:ea typeface="Calibri"/>
              <a:cs typeface="Calibri"/>
              <a:sym typeface="Calibri"/>
            </a:endParaRPr>
          </a:p>
        </p:txBody>
      </p:sp>
      <p:sp>
        <p:nvSpPr>
          <p:cNvPr id="45" name="Google Shape;45;p5"/>
          <p:cNvSpPr/>
          <p:nvPr/>
        </p:nvSpPr>
        <p:spPr>
          <a:xfrm>
            <a:off x="1143000" y="3711253"/>
            <a:ext cx="8298180" cy="438150"/>
          </a:xfrm>
          <a:prstGeom prst="rect">
            <a:avLst/>
          </a:prstGeom>
          <a:noFill/>
          <a:ln>
            <a:noFill/>
          </a:ln>
        </p:spPr>
        <p:txBody>
          <a:bodyPr anchorCtr="0" anchor="t" bIns="25400" lIns="25400" spcFirstLastPara="1" rIns="25400" wrap="square" tIns="25400">
            <a:noAutofit/>
          </a:bodyPr>
          <a:lstStyle/>
          <a:p>
            <a:pPr indent="0" lvl="0" marL="0" marR="0" rtl="0" algn="l">
              <a:lnSpc>
                <a:spcPct val="113514"/>
              </a:lnSpc>
              <a:spcBef>
                <a:spcPts val="0"/>
              </a:spcBef>
              <a:spcAft>
                <a:spcPts val="0"/>
              </a:spcAft>
              <a:buClr>
                <a:srgbClr val="201E1D"/>
              </a:buClr>
              <a:buSzPts val="2025"/>
              <a:buFont typeface="Source Serif 4"/>
              <a:buNone/>
            </a:pPr>
            <a:r>
              <a:rPr b="0" i="0" lang="en-US" sz="2025" u="none" cap="none" strike="noStrike">
                <a:solidFill>
                  <a:srgbClr val="201E1D"/>
                </a:solidFill>
                <a:latin typeface="Source Serif 4"/>
                <a:ea typeface="Source Serif 4"/>
                <a:cs typeface="Source Serif 4"/>
                <a:sym typeface="Source Serif 4"/>
              </a:rPr>
              <a:t>Polis — </a:t>
            </a:r>
            <a:r>
              <a:rPr b="0" i="0" lang="en-US" sz="2025" u="none" cap="none" strike="noStrike">
                <a:solidFill>
                  <a:srgbClr val="201E1C"/>
                </a:solidFill>
                <a:latin typeface="Source Serif 4"/>
                <a:ea typeface="Source Serif 4"/>
                <a:cs typeface="Source Serif 4"/>
                <a:sym typeface="Source Serif 4"/>
              </a:rPr>
              <a:t>Computational Democracy Project</a:t>
            </a:r>
            <a:endParaRPr b="0" i="0" sz="2025" u="none" cap="none" strike="noStrike">
              <a:solidFill>
                <a:schemeClr val="dk1"/>
              </a:solidFill>
              <a:latin typeface="Calibri"/>
              <a:ea typeface="Calibri"/>
              <a:cs typeface="Calibri"/>
              <a:sym typeface="Calibri"/>
            </a:endParaRPr>
          </a:p>
        </p:txBody>
      </p:sp>
      <p:sp>
        <p:nvSpPr>
          <p:cNvPr id="46" name="Google Shape;46;p5"/>
          <p:cNvSpPr/>
          <p:nvPr/>
        </p:nvSpPr>
        <p:spPr>
          <a:xfrm>
            <a:off x="1143000" y="4244653"/>
            <a:ext cx="8298180" cy="438150"/>
          </a:xfrm>
          <a:prstGeom prst="rect">
            <a:avLst/>
          </a:prstGeom>
          <a:noFill/>
          <a:ln>
            <a:noFill/>
          </a:ln>
        </p:spPr>
        <p:txBody>
          <a:bodyPr anchorCtr="0" anchor="t" bIns="25400" lIns="25400" spcFirstLastPara="1" rIns="25400" wrap="square" tIns="25400">
            <a:noAutofit/>
          </a:bodyPr>
          <a:lstStyle/>
          <a:p>
            <a:pPr indent="0" lvl="0" marL="0" marR="0" rtl="0" algn="l">
              <a:lnSpc>
                <a:spcPct val="113514"/>
              </a:lnSpc>
              <a:spcBef>
                <a:spcPts val="0"/>
              </a:spcBef>
              <a:spcAft>
                <a:spcPts val="0"/>
              </a:spcAft>
              <a:buClr>
                <a:srgbClr val="201E1D"/>
              </a:buClr>
              <a:buSzPts val="2025"/>
              <a:buFont typeface="Source Serif 4"/>
              <a:buNone/>
            </a:pPr>
            <a:r>
              <a:rPr b="0" i="0" lang="en-US" sz="2025" u="none" cap="none" strike="noStrike">
                <a:solidFill>
                  <a:srgbClr val="201E1D"/>
                </a:solidFill>
                <a:latin typeface="Source Serif 4"/>
                <a:ea typeface="Source Serif 4"/>
                <a:cs typeface="Source Serif 4"/>
                <a:sym typeface="Source Serif 4"/>
              </a:rPr>
              <a:t>Talk to the City — </a:t>
            </a:r>
            <a:r>
              <a:rPr b="0" i="0" lang="en-US" sz="2025" u="none" cap="none" strike="noStrike">
                <a:solidFill>
                  <a:srgbClr val="201E1C"/>
                </a:solidFill>
                <a:latin typeface="Source Serif 4"/>
                <a:ea typeface="Source Serif 4"/>
                <a:cs typeface="Source Serif 4"/>
                <a:sym typeface="Source Serif 4"/>
              </a:rPr>
              <a:t>AI Objectives Institute</a:t>
            </a:r>
            <a:endParaRPr b="0" i="0" sz="2025" u="none" cap="none" strike="noStrike">
              <a:solidFill>
                <a:schemeClr val="dk1"/>
              </a:solidFill>
              <a:latin typeface="Calibri"/>
              <a:ea typeface="Calibri"/>
              <a:cs typeface="Calibri"/>
              <a:sym typeface="Calibri"/>
            </a:endParaRPr>
          </a:p>
        </p:txBody>
      </p:sp>
      <p:sp>
        <p:nvSpPr>
          <p:cNvPr id="47" name="Google Shape;47;p5"/>
          <p:cNvSpPr/>
          <p:nvPr/>
        </p:nvSpPr>
        <p:spPr>
          <a:xfrm>
            <a:off x="1143000" y="4778053"/>
            <a:ext cx="8298180" cy="438150"/>
          </a:xfrm>
          <a:prstGeom prst="rect">
            <a:avLst/>
          </a:prstGeom>
          <a:noFill/>
          <a:ln>
            <a:noFill/>
          </a:ln>
        </p:spPr>
        <p:txBody>
          <a:bodyPr anchorCtr="0" anchor="t" bIns="25400" lIns="25400" spcFirstLastPara="1" rIns="25400" wrap="square" tIns="25400">
            <a:noAutofit/>
          </a:bodyPr>
          <a:lstStyle/>
          <a:p>
            <a:pPr indent="0" lvl="0" marL="0" marR="0" rtl="0" algn="l">
              <a:lnSpc>
                <a:spcPct val="113514"/>
              </a:lnSpc>
              <a:spcBef>
                <a:spcPts val="0"/>
              </a:spcBef>
              <a:spcAft>
                <a:spcPts val="0"/>
              </a:spcAft>
              <a:buClr>
                <a:srgbClr val="201E1D"/>
              </a:buClr>
              <a:buSzPts val="2025"/>
              <a:buFont typeface="Source Serif 4"/>
              <a:buNone/>
            </a:pPr>
            <a:r>
              <a:rPr b="0" i="0" lang="en-US" sz="2025" u="none" cap="none" strike="noStrike">
                <a:solidFill>
                  <a:srgbClr val="201E1D"/>
                </a:solidFill>
                <a:latin typeface="Source Serif 4"/>
                <a:ea typeface="Source Serif 4"/>
                <a:cs typeface="Source Serif 4"/>
                <a:sym typeface="Source Serif 4"/>
              </a:rPr>
              <a:t>Online Deliberative Platform — </a:t>
            </a:r>
            <a:r>
              <a:rPr b="0" i="0" lang="en-US" sz="2025" u="none" cap="none" strike="noStrike">
                <a:solidFill>
                  <a:srgbClr val="201E1C"/>
                </a:solidFill>
                <a:latin typeface="Source Serif 4"/>
                <a:ea typeface="Source Serif 4"/>
                <a:cs typeface="Source Serif 4"/>
                <a:sym typeface="Source Serif 4"/>
              </a:rPr>
              <a:t>Stanford DDL</a:t>
            </a:r>
            <a:endParaRPr b="0" i="0" sz="2025" u="none" cap="none" strike="noStrike">
              <a:solidFill>
                <a:schemeClr val="dk1"/>
              </a:solidFill>
              <a:latin typeface="Calibri"/>
              <a:ea typeface="Calibri"/>
              <a:cs typeface="Calibri"/>
              <a:sym typeface="Calibri"/>
            </a:endParaRPr>
          </a:p>
        </p:txBody>
      </p:sp>
      <p:sp>
        <p:nvSpPr>
          <p:cNvPr id="48" name="Google Shape;48;p5"/>
          <p:cNvSpPr/>
          <p:nvPr/>
        </p:nvSpPr>
        <p:spPr>
          <a:xfrm>
            <a:off x="1143000" y="5311453"/>
            <a:ext cx="8298180" cy="438150"/>
          </a:xfrm>
          <a:prstGeom prst="rect">
            <a:avLst/>
          </a:prstGeom>
          <a:noFill/>
          <a:ln>
            <a:noFill/>
          </a:ln>
        </p:spPr>
        <p:txBody>
          <a:bodyPr anchorCtr="0" anchor="t" bIns="25400" lIns="25400" spcFirstLastPara="1" rIns="25400" wrap="square" tIns="25400">
            <a:noAutofit/>
          </a:bodyPr>
          <a:lstStyle/>
          <a:p>
            <a:pPr indent="0" lvl="0" marL="0" marR="0" rtl="0" algn="l">
              <a:lnSpc>
                <a:spcPct val="113514"/>
              </a:lnSpc>
              <a:spcBef>
                <a:spcPts val="0"/>
              </a:spcBef>
              <a:spcAft>
                <a:spcPts val="0"/>
              </a:spcAft>
              <a:buClr>
                <a:srgbClr val="201E1D"/>
              </a:buClr>
              <a:buSzPts val="2025"/>
              <a:buFont typeface="Source Serif 4"/>
              <a:buNone/>
            </a:pPr>
            <a:r>
              <a:rPr b="0" i="0" lang="en-US" sz="2025" u="none" cap="none" strike="noStrike">
                <a:solidFill>
                  <a:srgbClr val="201E1D"/>
                </a:solidFill>
                <a:latin typeface="Source Serif 4"/>
                <a:ea typeface="Source Serif 4"/>
                <a:cs typeface="Source Serif 4"/>
                <a:sym typeface="Source Serif 4"/>
              </a:rPr>
              <a:t>Service-design deliberation workshops</a:t>
            </a:r>
            <a:endParaRPr b="0" i="0" sz="2025" u="none" cap="none" strike="noStrike">
              <a:solidFill>
                <a:schemeClr val="dk1"/>
              </a:solidFill>
              <a:latin typeface="Calibri"/>
              <a:ea typeface="Calibri"/>
              <a:cs typeface="Calibri"/>
              <a:sym typeface="Calibri"/>
            </a:endParaRPr>
          </a:p>
        </p:txBody>
      </p:sp>
      <p:sp>
        <p:nvSpPr>
          <p:cNvPr id="49" name="Google Shape;49;p5"/>
          <p:cNvSpPr/>
          <p:nvPr/>
        </p:nvSpPr>
        <p:spPr>
          <a:xfrm>
            <a:off x="9601200" y="3341936"/>
            <a:ext cx="8298180" cy="235967"/>
          </a:xfrm>
          <a:prstGeom prst="rect">
            <a:avLst/>
          </a:prstGeom>
          <a:noFill/>
          <a:ln>
            <a:noFill/>
          </a:ln>
        </p:spPr>
        <p:txBody>
          <a:bodyPr anchorCtr="0" anchor="t" bIns="25400" lIns="25400" spcFirstLastPara="1" rIns="25400" wrap="square" tIns="25400">
            <a:noAutofit/>
          </a:bodyPr>
          <a:lstStyle/>
          <a:p>
            <a:pPr indent="0" lvl="0" marL="0" marR="0" rtl="0" algn="l">
              <a:lnSpc>
                <a:spcPct val="81694"/>
              </a:lnSpc>
              <a:spcBef>
                <a:spcPts val="0"/>
              </a:spcBef>
              <a:spcAft>
                <a:spcPts val="0"/>
              </a:spcAft>
              <a:buClr>
                <a:srgbClr val="201E1D"/>
              </a:buClr>
              <a:buSzPts val="2325"/>
              <a:buFont typeface="Source Serif 4"/>
              <a:buNone/>
            </a:pPr>
            <a:r>
              <a:rPr b="1" i="0" lang="en-US" sz="2325" u="none" cap="none" strike="noStrike">
                <a:solidFill>
                  <a:srgbClr val="201E1D"/>
                </a:solidFill>
                <a:latin typeface="Source Serif 4"/>
                <a:ea typeface="Source Serif 4"/>
                <a:cs typeface="Source Serif 4"/>
                <a:sym typeface="Source Serif 4"/>
              </a:rPr>
              <a:t>Insight</a:t>
            </a:r>
            <a:endParaRPr b="0" i="0" sz="2325" u="none" cap="none" strike="noStrike">
              <a:solidFill>
                <a:schemeClr val="dk1"/>
              </a:solidFill>
              <a:latin typeface="Calibri"/>
              <a:ea typeface="Calibri"/>
              <a:cs typeface="Calibri"/>
              <a:sym typeface="Calibri"/>
            </a:endParaRPr>
          </a:p>
        </p:txBody>
      </p:sp>
      <p:sp>
        <p:nvSpPr>
          <p:cNvPr id="50" name="Google Shape;50;p5"/>
          <p:cNvSpPr/>
          <p:nvPr/>
        </p:nvSpPr>
        <p:spPr>
          <a:xfrm>
            <a:off x="9601200" y="3711253"/>
            <a:ext cx="7770114" cy="1638300"/>
          </a:xfrm>
          <a:prstGeom prst="rect">
            <a:avLst/>
          </a:prstGeom>
          <a:noFill/>
          <a:ln>
            <a:noFill/>
          </a:ln>
        </p:spPr>
        <p:txBody>
          <a:bodyPr anchorCtr="0" anchor="t" bIns="25400" lIns="25400" spcFirstLastPara="1" rIns="25400" wrap="square" tIns="25400">
            <a:noAutofit/>
          </a:bodyPr>
          <a:lstStyle/>
          <a:p>
            <a:pPr indent="0" lvl="0" marL="0" marR="0" rtl="0" algn="just">
              <a:lnSpc>
                <a:spcPct val="113514"/>
              </a:lnSpc>
              <a:spcBef>
                <a:spcPts val="0"/>
              </a:spcBef>
              <a:spcAft>
                <a:spcPts val="0"/>
              </a:spcAft>
              <a:buClr>
                <a:srgbClr val="201E1D"/>
              </a:buClr>
              <a:buSzPts val="2025"/>
              <a:buFont typeface="Source Serif 4"/>
              <a:buNone/>
            </a:pPr>
            <a:r>
              <a:rPr b="0" i="0" lang="en-US" sz="2025" u="none" cap="none" strike="noStrike">
                <a:solidFill>
                  <a:srgbClr val="201E1D"/>
                </a:solidFill>
                <a:latin typeface="Source Serif 4"/>
                <a:ea typeface="Source Serif 4"/>
                <a:cs typeface="Source Serif 4"/>
                <a:sym typeface="Source Serif 4"/>
              </a:rPr>
              <a:t>Leadership matters before deliberation becomes procedure. Fancy tools can improve access and summarization — they cannot replace institutional uptake. The missing piece is the feedback loop.</a:t>
            </a:r>
            <a:endParaRPr b="0" i="0" sz="2025" u="none" cap="none" strike="noStrike">
              <a:solidFill>
                <a:schemeClr val="dk1"/>
              </a:solidFill>
              <a:latin typeface="Calibri"/>
              <a:ea typeface="Calibri"/>
              <a:cs typeface="Calibri"/>
              <a:sym typeface="Calibri"/>
            </a:endParaRPr>
          </a:p>
        </p:txBody>
      </p:sp>
      <p:pic>
        <p:nvPicPr>
          <p:cNvPr descr="preencoded.png" id="51" name="Google Shape;51;p5"/>
          <p:cNvPicPr preferRelativeResize="0"/>
          <p:nvPr/>
        </p:nvPicPr>
        <p:blipFill rotWithShape="1">
          <a:blip r:embed="rId3">
            <a:alphaModFix/>
          </a:blip>
          <a:srcRect b="0" l="0" r="0" t="0"/>
          <a:stretch/>
        </p:blipFill>
        <p:spPr>
          <a:xfrm>
            <a:off x="1143000" y="6283003"/>
            <a:ext cx="16002000" cy="3048000"/>
          </a:xfrm>
          <a:prstGeom prst="rect">
            <a:avLst/>
          </a:prstGeom>
          <a:noFill/>
          <a:ln>
            <a:noFill/>
          </a:ln>
        </p:spPr>
      </p:pic>
      <p:pic>
        <p:nvPicPr>
          <p:cNvPr descr="preencoded.png" id="52" name="Google Shape;52;p5"/>
          <p:cNvPicPr preferRelativeResize="0"/>
          <p:nvPr/>
        </p:nvPicPr>
        <p:blipFill rotWithShape="1">
          <a:blip r:embed="rId4">
            <a:alphaModFix/>
          </a:blip>
          <a:srcRect b="0" l="0" r="0" t="0"/>
          <a:stretch/>
        </p:blipFill>
        <p:spPr>
          <a:xfrm>
            <a:off x="8893373" y="9810006"/>
            <a:ext cx="8251627" cy="15314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2F2"/>
        </a:solidFill>
      </p:bgPr>
    </p:bg>
    <p:spTree>
      <p:nvGrpSpPr>
        <p:cNvPr id="57" name="Shape 57"/>
        <p:cNvGrpSpPr/>
        <p:nvPr/>
      </p:nvGrpSpPr>
      <p:grpSpPr>
        <a:xfrm>
          <a:off x="0" y="0"/>
          <a:ext cx="0" cy="0"/>
          <a:chOff x="0" y="0"/>
          <a:chExt cx="0" cy="0"/>
        </a:xfrm>
      </p:grpSpPr>
      <p:sp>
        <p:nvSpPr>
          <p:cNvPr id="58" name="Google Shape;58;p6"/>
          <p:cNvSpPr/>
          <p:nvPr/>
        </p:nvSpPr>
        <p:spPr>
          <a:xfrm>
            <a:off x="1123727" y="1600200"/>
            <a:ext cx="10988040" cy="1094036"/>
          </a:xfrm>
          <a:prstGeom prst="rect">
            <a:avLst/>
          </a:prstGeom>
          <a:noFill/>
          <a:ln>
            <a:noFill/>
          </a:ln>
        </p:spPr>
        <p:txBody>
          <a:bodyPr anchorCtr="0" anchor="t" bIns="25400" lIns="25400" spcFirstLastPara="1" rIns="25400" wrap="square" tIns="25400">
            <a:noAutofit/>
          </a:bodyPr>
          <a:lstStyle/>
          <a:p>
            <a:pPr indent="0" lvl="0" marL="0" marR="0" rtl="0" algn="l">
              <a:lnSpc>
                <a:spcPct val="90566"/>
              </a:lnSpc>
              <a:spcBef>
                <a:spcPts val="0"/>
              </a:spcBef>
              <a:spcAft>
                <a:spcPts val="0"/>
              </a:spcAft>
              <a:buClr>
                <a:srgbClr val="201E1D"/>
              </a:buClr>
              <a:buSzPts val="4350"/>
              <a:buFont typeface="Source Serif 4"/>
              <a:buNone/>
            </a:pPr>
            <a:r>
              <a:rPr b="1" i="0" lang="en-US" sz="4350" u="none" cap="none" strike="noStrike">
                <a:solidFill>
                  <a:srgbClr val="201E1D"/>
                </a:solidFill>
                <a:latin typeface="Source Serif 4"/>
                <a:ea typeface="Source Serif 4"/>
                <a:cs typeface="Source Serif 4"/>
                <a:sym typeface="Source Serif 4"/>
              </a:rPr>
              <a:t>Gate 2: participation without follow-through becomes tokenism</a:t>
            </a:r>
            <a:endParaRPr b="0" i="0" sz="4350" u="none" cap="none" strike="noStrike">
              <a:solidFill>
                <a:schemeClr val="dk1"/>
              </a:solidFill>
              <a:latin typeface="Calibri"/>
              <a:ea typeface="Calibri"/>
              <a:cs typeface="Calibri"/>
              <a:sym typeface="Calibri"/>
            </a:endParaRPr>
          </a:p>
        </p:txBody>
      </p:sp>
      <p:sp>
        <p:nvSpPr>
          <p:cNvPr id="59" name="Google Shape;59;p6"/>
          <p:cNvSpPr/>
          <p:nvPr/>
        </p:nvSpPr>
        <p:spPr>
          <a:xfrm>
            <a:off x="13792498" y="1600200"/>
            <a:ext cx="3687753" cy="204713"/>
          </a:xfrm>
          <a:prstGeom prst="rect">
            <a:avLst/>
          </a:prstGeom>
          <a:noFill/>
          <a:ln>
            <a:noFill/>
          </a:ln>
        </p:spPr>
        <p:txBody>
          <a:bodyPr anchorCtr="0" anchor="t" bIns="25400" lIns="25400" spcFirstLastPara="1" rIns="25400" wrap="square" tIns="25400">
            <a:noAutofit/>
          </a:bodyPr>
          <a:lstStyle/>
          <a:p>
            <a:pPr indent="0" lvl="0" marL="0" marR="0" rtl="0" algn="l">
              <a:lnSpc>
                <a:spcPct val="107826"/>
              </a:lnSpc>
              <a:spcBef>
                <a:spcPts val="0"/>
              </a:spcBef>
              <a:spcAft>
                <a:spcPts val="0"/>
              </a:spcAft>
              <a:buClr>
                <a:srgbClr val="006786"/>
              </a:buClr>
              <a:buSzPts val="1800"/>
              <a:buFont typeface="Arial"/>
              <a:buNone/>
            </a:pPr>
            <a:r>
              <a:rPr b="0" i="0" lang="en-US" sz="1800" u="none" cap="none" strike="noStrike">
                <a:solidFill>
                  <a:srgbClr val="006786"/>
                </a:solidFill>
                <a:latin typeface="Arial"/>
                <a:ea typeface="Arial"/>
                <a:cs typeface="Arial"/>
                <a:sym typeface="Arial"/>
              </a:rPr>
              <a:t>参加の形骸化 / 実装への距離</a:t>
            </a:r>
            <a:endParaRPr b="0" i="0" sz="1800" u="none" cap="none" strike="noStrike">
              <a:solidFill>
                <a:schemeClr val="dk1"/>
              </a:solidFill>
              <a:latin typeface="Calibri"/>
              <a:ea typeface="Calibri"/>
              <a:cs typeface="Calibri"/>
              <a:sym typeface="Calibri"/>
            </a:endParaRPr>
          </a:p>
        </p:txBody>
      </p:sp>
      <p:sp>
        <p:nvSpPr>
          <p:cNvPr id="60" name="Google Shape;60;p6"/>
          <p:cNvSpPr/>
          <p:nvPr/>
        </p:nvSpPr>
        <p:spPr>
          <a:xfrm>
            <a:off x="1143000" y="3341936"/>
            <a:ext cx="7770114" cy="1638300"/>
          </a:xfrm>
          <a:prstGeom prst="rect">
            <a:avLst/>
          </a:prstGeom>
          <a:noFill/>
          <a:ln>
            <a:noFill/>
          </a:ln>
        </p:spPr>
        <p:txBody>
          <a:bodyPr anchorCtr="0" anchor="t" bIns="25400" lIns="25400" spcFirstLastPara="1" rIns="25400" wrap="square" tIns="25400">
            <a:noAutofit/>
          </a:bodyPr>
          <a:lstStyle/>
          <a:p>
            <a:pPr indent="0" lvl="0" marL="0" marR="0" rtl="0" algn="just">
              <a:lnSpc>
                <a:spcPct val="113514"/>
              </a:lnSpc>
              <a:spcBef>
                <a:spcPts val="0"/>
              </a:spcBef>
              <a:spcAft>
                <a:spcPts val="0"/>
              </a:spcAft>
              <a:buClr>
                <a:srgbClr val="201E1D"/>
              </a:buClr>
              <a:buSzPts val="2025"/>
              <a:buFont typeface="Source Serif 4"/>
              <a:buNone/>
            </a:pPr>
            <a:r>
              <a:rPr b="0" i="0" lang="en-US" sz="2025" u="none" cap="none" strike="noStrike">
                <a:solidFill>
                  <a:srgbClr val="201E1D"/>
                </a:solidFill>
                <a:latin typeface="Source Serif 4"/>
                <a:ea typeface="Source Serif 4"/>
                <a:cs typeface="Source Serif 4"/>
                <a:sym typeface="Source Serif 4"/>
              </a:rPr>
              <a:t>Taiwan has a long deliberative-democracy tradition and a unique youth-facilitator ecosystem. Many youth deliberation events use simple tools: whiteboards, sticky notes, transcripts, careful facilitation.</a:t>
            </a:r>
            <a:endParaRPr b="0" i="0" sz="2025" u="none" cap="none" strike="noStrike">
              <a:solidFill>
                <a:schemeClr val="dk1"/>
              </a:solidFill>
              <a:latin typeface="Calibri"/>
              <a:ea typeface="Calibri"/>
              <a:cs typeface="Calibri"/>
              <a:sym typeface="Calibri"/>
            </a:endParaRPr>
          </a:p>
        </p:txBody>
      </p:sp>
      <p:sp>
        <p:nvSpPr>
          <p:cNvPr id="61" name="Google Shape;61;p6"/>
          <p:cNvSpPr/>
          <p:nvPr/>
        </p:nvSpPr>
        <p:spPr>
          <a:xfrm>
            <a:off x="1143000" y="5094536"/>
            <a:ext cx="7770114" cy="1238250"/>
          </a:xfrm>
          <a:prstGeom prst="rect">
            <a:avLst/>
          </a:prstGeom>
          <a:noFill/>
          <a:ln>
            <a:noFill/>
          </a:ln>
        </p:spPr>
        <p:txBody>
          <a:bodyPr anchorCtr="0" anchor="t" bIns="25400" lIns="25400" spcFirstLastPara="1" rIns="25400" wrap="square" tIns="25400">
            <a:noAutofit/>
          </a:bodyPr>
          <a:lstStyle/>
          <a:p>
            <a:pPr indent="0" lvl="0" marL="0" marR="0" rtl="0" algn="just">
              <a:lnSpc>
                <a:spcPct val="113514"/>
              </a:lnSpc>
              <a:spcBef>
                <a:spcPts val="0"/>
              </a:spcBef>
              <a:spcAft>
                <a:spcPts val="0"/>
              </a:spcAft>
              <a:buClr>
                <a:srgbClr val="201E1D"/>
              </a:buClr>
              <a:buSzPts val="2025"/>
              <a:buFont typeface="Source Serif 4"/>
              <a:buNone/>
            </a:pPr>
            <a:r>
              <a:rPr b="1" i="0" lang="en-US" sz="2025" u="none" cap="none" strike="noStrike">
                <a:solidFill>
                  <a:srgbClr val="201E1D"/>
                </a:solidFill>
                <a:latin typeface="Source Serif 4"/>
                <a:ea typeface="Source Serif 4"/>
                <a:cs typeface="Source Serif 4"/>
                <a:sym typeface="Source Serif 4"/>
              </a:rPr>
              <a:t>The problem: </a:t>
            </a:r>
            <a:r>
              <a:rPr b="0" i="0" lang="en-US" sz="2025" u="none" cap="none" strike="noStrike">
                <a:solidFill>
                  <a:srgbClr val="201E1D"/>
                </a:solidFill>
                <a:latin typeface="Source Serif 4"/>
                <a:ea typeface="Source Serif 4"/>
                <a:cs typeface="Source Serif 4"/>
                <a:sym typeface="Source Serif 4"/>
              </a:rPr>
              <a:t>after the event, ideas enter administrative red tape. Professional advocates may track them. Ordinary participants usually cannot.</a:t>
            </a:r>
            <a:endParaRPr b="0" i="0" sz="2025" u="none" cap="none" strike="noStrike">
              <a:solidFill>
                <a:schemeClr val="dk1"/>
              </a:solidFill>
              <a:latin typeface="Calibri"/>
              <a:ea typeface="Calibri"/>
              <a:cs typeface="Calibri"/>
              <a:sym typeface="Calibri"/>
            </a:endParaRPr>
          </a:p>
        </p:txBody>
      </p:sp>
      <p:sp>
        <p:nvSpPr>
          <p:cNvPr id="62" name="Google Shape;62;p6"/>
          <p:cNvSpPr/>
          <p:nvPr/>
        </p:nvSpPr>
        <p:spPr>
          <a:xfrm>
            <a:off x="9601200" y="3341936"/>
            <a:ext cx="8298180" cy="235967"/>
          </a:xfrm>
          <a:prstGeom prst="rect">
            <a:avLst/>
          </a:prstGeom>
          <a:noFill/>
          <a:ln>
            <a:noFill/>
          </a:ln>
        </p:spPr>
        <p:txBody>
          <a:bodyPr anchorCtr="0" anchor="t" bIns="25400" lIns="25400" spcFirstLastPara="1" rIns="25400" wrap="square" tIns="25400">
            <a:noAutofit/>
          </a:bodyPr>
          <a:lstStyle/>
          <a:p>
            <a:pPr indent="0" lvl="0" marL="0" marR="0" rtl="0" algn="l">
              <a:lnSpc>
                <a:spcPct val="81694"/>
              </a:lnSpc>
              <a:spcBef>
                <a:spcPts val="0"/>
              </a:spcBef>
              <a:spcAft>
                <a:spcPts val="0"/>
              </a:spcAft>
              <a:buClr>
                <a:srgbClr val="201E1D"/>
              </a:buClr>
              <a:buSzPts val="2325"/>
              <a:buFont typeface="Source Serif 4"/>
              <a:buNone/>
            </a:pPr>
            <a:r>
              <a:rPr b="1" i="0" lang="en-US" sz="2325" u="none" cap="none" strike="noStrike">
                <a:solidFill>
                  <a:srgbClr val="201E1D"/>
                </a:solidFill>
                <a:latin typeface="Source Serif 4"/>
                <a:ea typeface="Source Serif 4"/>
                <a:cs typeface="Source Serif 4"/>
                <a:sym typeface="Source Serif 4"/>
              </a:rPr>
              <a:t>Hopeful signs</a:t>
            </a:r>
            <a:endParaRPr b="0" i="0" sz="2325" u="none" cap="none" strike="noStrike">
              <a:solidFill>
                <a:schemeClr val="dk1"/>
              </a:solidFill>
              <a:latin typeface="Calibri"/>
              <a:ea typeface="Calibri"/>
              <a:cs typeface="Calibri"/>
              <a:sym typeface="Calibri"/>
            </a:endParaRPr>
          </a:p>
        </p:txBody>
      </p:sp>
      <p:sp>
        <p:nvSpPr>
          <p:cNvPr id="63" name="Google Shape;63;p6"/>
          <p:cNvSpPr/>
          <p:nvPr/>
        </p:nvSpPr>
        <p:spPr>
          <a:xfrm>
            <a:off x="9601200" y="3711253"/>
            <a:ext cx="8298180" cy="438150"/>
          </a:xfrm>
          <a:prstGeom prst="rect">
            <a:avLst/>
          </a:prstGeom>
          <a:noFill/>
          <a:ln>
            <a:noFill/>
          </a:ln>
        </p:spPr>
        <p:txBody>
          <a:bodyPr anchorCtr="0" anchor="t" bIns="25400" lIns="25400" spcFirstLastPara="1" rIns="25400" wrap="square" tIns="25400">
            <a:noAutofit/>
          </a:bodyPr>
          <a:lstStyle/>
          <a:p>
            <a:pPr indent="0" lvl="0" marL="0" marR="0" rtl="0" algn="l">
              <a:lnSpc>
                <a:spcPct val="113514"/>
              </a:lnSpc>
              <a:spcBef>
                <a:spcPts val="0"/>
              </a:spcBef>
              <a:spcAft>
                <a:spcPts val="0"/>
              </a:spcAft>
              <a:buClr>
                <a:srgbClr val="201E1D"/>
              </a:buClr>
              <a:buSzPts val="2025"/>
              <a:buFont typeface="Source Serif 4"/>
              <a:buNone/>
            </a:pPr>
            <a:r>
              <a:rPr b="0" i="0" lang="en-US" sz="2025" u="none" cap="none" strike="noStrike">
                <a:solidFill>
                  <a:srgbClr val="201E1D"/>
                </a:solidFill>
                <a:latin typeface="Source Serif 4"/>
                <a:ea typeface="Source Serif 4"/>
                <a:cs typeface="Source Serif 4"/>
                <a:sym typeface="Source Serif 4"/>
              </a:rPr>
              <a:t>Youth Basic Act </a:t>
            </a:r>
            <a:r>
              <a:rPr b="0" i="0" lang="en-US" sz="2025" u="none" cap="none" strike="noStrike">
                <a:solidFill>
                  <a:srgbClr val="201E1C"/>
                </a:solidFill>
                <a:latin typeface="Source Serif 4"/>
                <a:ea typeface="Source Serif 4"/>
                <a:cs typeface="Source Serif 4"/>
                <a:sym typeface="Source Serif 4"/>
              </a:rPr>
              <a:t>— passed last year; law, not yet practice</a:t>
            </a:r>
            <a:endParaRPr b="0" i="0" sz="2025" u="none" cap="none" strike="noStrike">
              <a:solidFill>
                <a:schemeClr val="dk1"/>
              </a:solidFill>
              <a:latin typeface="Calibri"/>
              <a:ea typeface="Calibri"/>
              <a:cs typeface="Calibri"/>
              <a:sym typeface="Calibri"/>
            </a:endParaRPr>
          </a:p>
        </p:txBody>
      </p:sp>
      <p:sp>
        <p:nvSpPr>
          <p:cNvPr id="64" name="Google Shape;64;p6"/>
          <p:cNvSpPr/>
          <p:nvPr/>
        </p:nvSpPr>
        <p:spPr>
          <a:xfrm>
            <a:off x="9601200" y="4244653"/>
            <a:ext cx="8298180" cy="438150"/>
          </a:xfrm>
          <a:prstGeom prst="rect">
            <a:avLst/>
          </a:prstGeom>
          <a:noFill/>
          <a:ln>
            <a:noFill/>
          </a:ln>
        </p:spPr>
        <p:txBody>
          <a:bodyPr anchorCtr="0" anchor="t" bIns="25400" lIns="25400" spcFirstLastPara="1" rIns="25400" wrap="square" tIns="25400">
            <a:noAutofit/>
          </a:bodyPr>
          <a:lstStyle/>
          <a:p>
            <a:pPr indent="0" lvl="0" marL="0" marR="0" rtl="0" algn="l">
              <a:lnSpc>
                <a:spcPct val="113514"/>
              </a:lnSpc>
              <a:spcBef>
                <a:spcPts val="0"/>
              </a:spcBef>
              <a:spcAft>
                <a:spcPts val="0"/>
              </a:spcAft>
              <a:buClr>
                <a:srgbClr val="201E1D"/>
              </a:buClr>
              <a:buSzPts val="2025"/>
              <a:buFont typeface="Source Serif 4"/>
              <a:buNone/>
            </a:pPr>
            <a:r>
              <a:rPr b="0" i="0" lang="en-US" sz="2025" u="none" cap="none" strike="noStrike">
                <a:solidFill>
                  <a:srgbClr val="201E1D"/>
                </a:solidFill>
                <a:latin typeface="Source Serif 4"/>
                <a:ea typeface="Source Serif 4"/>
                <a:cs typeface="Source Serif 4"/>
                <a:sym typeface="Source Serif 4"/>
              </a:rPr>
              <a:t>National Youth Conference</a:t>
            </a:r>
            <a:endParaRPr b="0" i="0" sz="2025" u="none" cap="none" strike="noStrike">
              <a:solidFill>
                <a:schemeClr val="dk1"/>
              </a:solidFill>
              <a:latin typeface="Calibri"/>
              <a:ea typeface="Calibri"/>
              <a:cs typeface="Calibri"/>
              <a:sym typeface="Calibri"/>
            </a:endParaRPr>
          </a:p>
        </p:txBody>
      </p:sp>
      <p:sp>
        <p:nvSpPr>
          <p:cNvPr id="65" name="Google Shape;65;p6"/>
          <p:cNvSpPr/>
          <p:nvPr/>
        </p:nvSpPr>
        <p:spPr>
          <a:xfrm>
            <a:off x="9601200" y="4778053"/>
            <a:ext cx="7770114" cy="457200"/>
          </a:xfrm>
          <a:prstGeom prst="rect">
            <a:avLst/>
          </a:prstGeom>
          <a:noFill/>
          <a:ln>
            <a:noFill/>
          </a:ln>
        </p:spPr>
        <p:txBody>
          <a:bodyPr anchorCtr="0" anchor="t" bIns="25400" lIns="25400" spcFirstLastPara="1" rIns="25400" wrap="square" tIns="25400">
            <a:noAutofit/>
          </a:bodyPr>
          <a:lstStyle/>
          <a:p>
            <a:pPr indent="0" lvl="0" marL="0" marR="0" rtl="0" algn="l">
              <a:lnSpc>
                <a:spcPct val="113514"/>
              </a:lnSpc>
              <a:spcBef>
                <a:spcPts val="0"/>
              </a:spcBef>
              <a:spcAft>
                <a:spcPts val="0"/>
              </a:spcAft>
              <a:buClr>
                <a:srgbClr val="201E1D"/>
              </a:buClr>
              <a:buSzPts val="2025"/>
              <a:buFont typeface="Source Serif 4"/>
              <a:buNone/>
            </a:pPr>
            <a:r>
              <a:rPr b="0" i="0" lang="en-US" sz="2025" u="none" cap="none" strike="noStrike">
                <a:solidFill>
                  <a:srgbClr val="201E1D"/>
                </a:solidFill>
                <a:latin typeface="Source Serif 4"/>
                <a:ea typeface="Source Serif 4"/>
                <a:cs typeface="Source Serif 4"/>
                <a:sym typeface="Source Serif 4"/>
              </a:rPr>
              <a:t>Children's participatory budgeting in Yuanli </a:t>
            </a:r>
            <a:r>
              <a:rPr b="0" i="0" lang="en-US" sz="2025" u="none" cap="none" strike="noStrike">
                <a:solidFill>
                  <a:srgbClr val="006786"/>
                </a:solidFill>
                <a:latin typeface="Arial"/>
                <a:ea typeface="Arial"/>
                <a:cs typeface="Arial"/>
                <a:sym typeface="Arial"/>
              </a:rPr>
              <a:t>苑裡</a:t>
            </a:r>
            <a:endParaRPr b="0" i="0" sz="2025" u="none" cap="none" strike="noStrike">
              <a:solidFill>
                <a:schemeClr val="dk1"/>
              </a:solidFill>
              <a:latin typeface="Calibri"/>
              <a:ea typeface="Calibri"/>
              <a:cs typeface="Calibri"/>
              <a:sym typeface="Calibri"/>
            </a:endParaRPr>
          </a:p>
        </p:txBody>
      </p:sp>
      <p:pic>
        <p:nvPicPr>
          <p:cNvPr descr="preencoded.png" id="66" name="Google Shape;66;p6"/>
          <p:cNvPicPr preferRelativeResize="0"/>
          <p:nvPr/>
        </p:nvPicPr>
        <p:blipFill rotWithShape="1">
          <a:blip r:embed="rId3">
            <a:alphaModFix/>
          </a:blip>
          <a:srcRect b="0" l="0" r="0" t="0"/>
          <a:stretch/>
        </p:blipFill>
        <p:spPr>
          <a:xfrm>
            <a:off x="1143000" y="6523286"/>
            <a:ext cx="14859000" cy="2971800"/>
          </a:xfrm>
          <a:prstGeom prst="rect">
            <a:avLst/>
          </a:prstGeom>
          <a:noFill/>
          <a:ln>
            <a:noFill/>
          </a:ln>
        </p:spPr>
      </p:pic>
      <p:pic>
        <p:nvPicPr>
          <p:cNvPr descr="preencoded.png" id="67" name="Google Shape;67;p6"/>
          <p:cNvPicPr preferRelativeResize="0"/>
          <p:nvPr/>
        </p:nvPicPr>
        <p:blipFill rotWithShape="1">
          <a:blip r:embed="rId4">
            <a:alphaModFix/>
          </a:blip>
          <a:srcRect b="0" l="0" r="0" t="0"/>
          <a:stretch/>
        </p:blipFill>
        <p:spPr>
          <a:xfrm>
            <a:off x="8893373" y="9810006"/>
            <a:ext cx="8251627" cy="15314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2F2"/>
        </a:solidFill>
      </p:bgPr>
    </p:bg>
    <p:spTree>
      <p:nvGrpSpPr>
        <p:cNvPr id="72" name="Shape 72"/>
        <p:cNvGrpSpPr/>
        <p:nvPr/>
      </p:nvGrpSpPr>
      <p:grpSpPr>
        <a:xfrm>
          <a:off x="0" y="0"/>
          <a:ext cx="0" cy="0"/>
          <a:chOff x="0" y="0"/>
          <a:chExt cx="0" cy="0"/>
        </a:xfrm>
      </p:grpSpPr>
      <p:sp>
        <p:nvSpPr>
          <p:cNvPr id="73" name="Google Shape;73;p7"/>
          <p:cNvSpPr/>
          <p:nvPr/>
        </p:nvSpPr>
        <p:spPr>
          <a:xfrm>
            <a:off x="1123727" y="1600200"/>
            <a:ext cx="10988040" cy="1094036"/>
          </a:xfrm>
          <a:prstGeom prst="rect">
            <a:avLst/>
          </a:prstGeom>
          <a:noFill/>
          <a:ln>
            <a:noFill/>
          </a:ln>
        </p:spPr>
        <p:txBody>
          <a:bodyPr anchorCtr="0" anchor="t" bIns="25400" lIns="25400" spcFirstLastPara="1" rIns="25400" wrap="square" tIns="25400">
            <a:noAutofit/>
          </a:bodyPr>
          <a:lstStyle/>
          <a:p>
            <a:pPr indent="0" lvl="0" marL="0" marR="0" rtl="0" algn="l">
              <a:lnSpc>
                <a:spcPct val="90566"/>
              </a:lnSpc>
              <a:spcBef>
                <a:spcPts val="0"/>
              </a:spcBef>
              <a:spcAft>
                <a:spcPts val="0"/>
              </a:spcAft>
              <a:buClr>
                <a:srgbClr val="201E1D"/>
              </a:buClr>
              <a:buSzPts val="4350"/>
              <a:buFont typeface="Source Serif 4"/>
              <a:buNone/>
            </a:pPr>
            <a:r>
              <a:rPr b="1" i="0" lang="en-US" sz="4350" u="none" cap="none" strike="noStrike">
                <a:solidFill>
                  <a:srgbClr val="201E1D"/>
                </a:solidFill>
                <a:latin typeface="Source Serif 4"/>
                <a:ea typeface="Source Serif 4"/>
                <a:cs typeface="Source Serif 4"/>
                <a:sym typeface="Source Serif 4"/>
              </a:rPr>
              <a:t>From DPI to DCI: civic agency, not just government service</a:t>
            </a:r>
            <a:endParaRPr b="0" i="0" sz="4350" u="none" cap="none" strike="noStrike">
              <a:solidFill>
                <a:schemeClr val="dk1"/>
              </a:solidFill>
              <a:latin typeface="Calibri"/>
              <a:ea typeface="Calibri"/>
              <a:cs typeface="Calibri"/>
              <a:sym typeface="Calibri"/>
            </a:endParaRPr>
          </a:p>
        </p:txBody>
      </p:sp>
      <p:sp>
        <p:nvSpPr>
          <p:cNvPr id="74" name="Google Shape;74;p7"/>
          <p:cNvSpPr/>
          <p:nvPr/>
        </p:nvSpPr>
        <p:spPr>
          <a:xfrm>
            <a:off x="13606165" y="1600200"/>
            <a:ext cx="3892719" cy="204713"/>
          </a:xfrm>
          <a:prstGeom prst="rect">
            <a:avLst/>
          </a:prstGeom>
          <a:noFill/>
          <a:ln>
            <a:noFill/>
          </a:ln>
        </p:spPr>
        <p:txBody>
          <a:bodyPr anchorCtr="0" anchor="t" bIns="25400" lIns="25400" spcFirstLastPara="1" rIns="25400" wrap="square" tIns="25400">
            <a:noAutofit/>
          </a:bodyPr>
          <a:lstStyle/>
          <a:p>
            <a:pPr indent="0" lvl="0" marL="0" marR="0" rtl="0" algn="l">
              <a:lnSpc>
                <a:spcPct val="107826"/>
              </a:lnSpc>
              <a:spcBef>
                <a:spcPts val="0"/>
              </a:spcBef>
              <a:spcAft>
                <a:spcPts val="0"/>
              </a:spcAft>
              <a:buClr>
                <a:srgbClr val="006786"/>
              </a:buClr>
              <a:buSzPts val="1800"/>
              <a:buFont typeface="Arial"/>
              <a:buNone/>
            </a:pPr>
            <a:r>
              <a:rPr b="0" i="0" lang="en-US" sz="1800" u="none" cap="none" strike="noStrike">
                <a:solidFill>
                  <a:srgbClr val="006786"/>
                </a:solidFill>
                <a:latin typeface="Arial"/>
                <a:ea typeface="Arial"/>
                <a:cs typeface="Arial"/>
                <a:sym typeface="Arial"/>
              </a:rPr>
              <a:t>市民の能動性 / Civic agency</a:t>
            </a:r>
            <a:endParaRPr b="0" i="0" sz="1800" u="none" cap="none" strike="noStrike">
              <a:solidFill>
                <a:schemeClr val="dk1"/>
              </a:solidFill>
              <a:latin typeface="Calibri"/>
              <a:ea typeface="Calibri"/>
              <a:cs typeface="Calibri"/>
              <a:sym typeface="Calibri"/>
            </a:endParaRPr>
          </a:p>
        </p:txBody>
      </p:sp>
      <p:sp>
        <p:nvSpPr>
          <p:cNvPr id="75" name="Google Shape;75;p7"/>
          <p:cNvSpPr/>
          <p:nvPr/>
        </p:nvSpPr>
        <p:spPr>
          <a:xfrm>
            <a:off x="1143000" y="3341936"/>
            <a:ext cx="8298180" cy="235967"/>
          </a:xfrm>
          <a:prstGeom prst="rect">
            <a:avLst/>
          </a:prstGeom>
          <a:noFill/>
          <a:ln>
            <a:noFill/>
          </a:ln>
        </p:spPr>
        <p:txBody>
          <a:bodyPr anchorCtr="0" anchor="t" bIns="25400" lIns="25400" spcFirstLastPara="1" rIns="25400" wrap="square" tIns="25400">
            <a:noAutofit/>
          </a:bodyPr>
          <a:lstStyle/>
          <a:p>
            <a:pPr indent="0" lvl="0" marL="0" marR="0" rtl="0" algn="l">
              <a:lnSpc>
                <a:spcPct val="81694"/>
              </a:lnSpc>
              <a:spcBef>
                <a:spcPts val="0"/>
              </a:spcBef>
              <a:spcAft>
                <a:spcPts val="0"/>
              </a:spcAft>
              <a:buClr>
                <a:srgbClr val="201E1D"/>
              </a:buClr>
              <a:buSzPts val="2325"/>
              <a:buFont typeface="Source Serif 4"/>
              <a:buNone/>
            </a:pPr>
            <a:r>
              <a:rPr b="1" i="0" lang="en-US" sz="2325" u="none" cap="none" strike="noStrike">
                <a:solidFill>
                  <a:srgbClr val="201E1D"/>
                </a:solidFill>
                <a:latin typeface="Source Serif 4"/>
                <a:ea typeface="Source Serif 4"/>
                <a:cs typeface="Source Serif 4"/>
                <a:sym typeface="Source Serif 4"/>
              </a:rPr>
              <a:t>Digital Public Infrastructure</a:t>
            </a:r>
            <a:endParaRPr b="0" i="0" sz="2325" u="none" cap="none" strike="noStrike">
              <a:solidFill>
                <a:schemeClr val="dk1"/>
              </a:solidFill>
              <a:latin typeface="Calibri"/>
              <a:ea typeface="Calibri"/>
              <a:cs typeface="Calibri"/>
              <a:sym typeface="Calibri"/>
            </a:endParaRPr>
          </a:p>
        </p:txBody>
      </p:sp>
      <p:sp>
        <p:nvSpPr>
          <p:cNvPr id="76" name="Google Shape;76;p7"/>
          <p:cNvSpPr/>
          <p:nvPr/>
        </p:nvSpPr>
        <p:spPr>
          <a:xfrm>
            <a:off x="1143000" y="3711253"/>
            <a:ext cx="7770114" cy="838200"/>
          </a:xfrm>
          <a:prstGeom prst="rect">
            <a:avLst/>
          </a:prstGeom>
          <a:noFill/>
          <a:ln>
            <a:noFill/>
          </a:ln>
        </p:spPr>
        <p:txBody>
          <a:bodyPr anchorCtr="0" anchor="t" bIns="25400" lIns="25400" spcFirstLastPara="1" rIns="25400" wrap="square" tIns="25400">
            <a:noAutofit/>
          </a:bodyPr>
          <a:lstStyle/>
          <a:p>
            <a:pPr indent="0" lvl="0" marL="0" marR="0" rtl="0" algn="just">
              <a:lnSpc>
                <a:spcPct val="113514"/>
              </a:lnSpc>
              <a:spcBef>
                <a:spcPts val="0"/>
              </a:spcBef>
              <a:spcAft>
                <a:spcPts val="0"/>
              </a:spcAft>
              <a:buClr>
                <a:srgbClr val="201E1D"/>
              </a:buClr>
              <a:buSzPts val="2025"/>
              <a:buFont typeface="Source Serif 4"/>
              <a:buNone/>
            </a:pPr>
            <a:r>
              <a:rPr b="0" i="0" lang="en-US" sz="2025" u="none" cap="none" strike="noStrike">
                <a:solidFill>
                  <a:srgbClr val="201E1D"/>
                </a:solidFill>
                <a:latin typeface="Source Serif 4"/>
                <a:ea typeface="Source Serif 4"/>
                <a:cs typeface="Source Serif 4"/>
                <a:sym typeface="Source Serif 4"/>
              </a:rPr>
              <a:t>Government services: identity, payments, data exchange, administrative efficiency. The state's rails, built for delivery.</a:t>
            </a:r>
            <a:endParaRPr b="0" i="0" sz="2025" u="none" cap="none" strike="noStrike">
              <a:solidFill>
                <a:schemeClr val="dk1"/>
              </a:solidFill>
              <a:latin typeface="Calibri"/>
              <a:ea typeface="Calibri"/>
              <a:cs typeface="Calibri"/>
              <a:sym typeface="Calibri"/>
            </a:endParaRPr>
          </a:p>
        </p:txBody>
      </p:sp>
      <p:sp>
        <p:nvSpPr>
          <p:cNvPr id="77" name="Google Shape;77;p7"/>
          <p:cNvSpPr/>
          <p:nvPr/>
        </p:nvSpPr>
        <p:spPr>
          <a:xfrm>
            <a:off x="9601200" y="3341936"/>
            <a:ext cx="8298180" cy="235967"/>
          </a:xfrm>
          <a:prstGeom prst="rect">
            <a:avLst/>
          </a:prstGeom>
          <a:noFill/>
          <a:ln>
            <a:noFill/>
          </a:ln>
        </p:spPr>
        <p:txBody>
          <a:bodyPr anchorCtr="0" anchor="t" bIns="25400" lIns="25400" spcFirstLastPara="1" rIns="25400" wrap="square" tIns="25400">
            <a:noAutofit/>
          </a:bodyPr>
          <a:lstStyle/>
          <a:p>
            <a:pPr indent="0" lvl="0" marL="0" marR="0" rtl="0" algn="l">
              <a:lnSpc>
                <a:spcPct val="81694"/>
              </a:lnSpc>
              <a:spcBef>
                <a:spcPts val="0"/>
              </a:spcBef>
              <a:spcAft>
                <a:spcPts val="0"/>
              </a:spcAft>
              <a:buClr>
                <a:srgbClr val="201E1D"/>
              </a:buClr>
              <a:buSzPts val="2325"/>
              <a:buFont typeface="Source Serif 4"/>
              <a:buNone/>
            </a:pPr>
            <a:r>
              <a:rPr b="1" i="0" lang="en-US" sz="2325" u="none" cap="none" strike="noStrike">
                <a:solidFill>
                  <a:srgbClr val="201E1D"/>
                </a:solidFill>
                <a:latin typeface="Source Serif 4"/>
                <a:ea typeface="Source Serif 4"/>
                <a:cs typeface="Source Serif 4"/>
                <a:sym typeface="Source Serif 4"/>
              </a:rPr>
              <a:t>Digital Civic Infrastructure</a:t>
            </a:r>
            <a:endParaRPr b="0" i="0" sz="2325" u="none" cap="none" strike="noStrike">
              <a:solidFill>
                <a:schemeClr val="dk1"/>
              </a:solidFill>
              <a:latin typeface="Calibri"/>
              <a:ea typeface="Calibri"/>
              <a:cs typeface="Calibri"/>
              <a:sym typeface="Calibri"/>
            </a:endParaRPr>
          </a:p>
        </p:txBody>
      </p:sp>
      <p:sp>
        <p:nvSpPr>
          <p:cNvPr id="78" name="Google Shape;78;p7"/>
          <p:cNvSpPr/>
          <p:nvPr/>
        </p:nvSpPr>
        <p:spPr>
          <a:xfrm>
            <a:off x="9601200" y="3711253"/>
            <a:ext cx="7770114" cy="1238250"/>
          </a:xfrm>
          <a:prstGeom prst="rect">
            <a:avLst/>
          </a:prstGeom>
          <a:noFill/>
          <a:ln>
            <a:noFill/>
          </a:ln>
        </p:spPr>
        <p:txBody>
          <a:bodyPr anchorCtr="0" anchor="t" bIns="25400" lIns="25400" spcFirstLastPara="1" rIns="25400" wrap="square" tIns="25400">
            <a:noAutofit/>
          </a:bodyPr>
          <a:lstStyle/>
          <a:p>
            <a:pPr indent="0" lvl="0" marL="0" marR="0" rtl="0" algn="just">
              <a:lnSpc>
                <a:spcPct val="113514"/>
              </a:lnSpc>
              <a:spcBef>
                <a:spcPts val="0"/>
              </a:spcBef>
              <a:spcAft>
                <a:spcPts val="0"/>
              </a:spcAft>
              <a:buClr>
                <a:srgbClr val="201E1D"/>
              </a:buClr>
              <a:buSzPts val="2025"/>
              <a:buFont typeface="Source Serif 4"/>
              <a:buNone/>
            </a:pPr>
            <a:r>
              <a:rPr b="0" i="0" lang="en-US" sz="2025" u="none" cap="none" strike="noStrike">
                <a:solidFill>
                  <a:srgbClr val="201E1D"/>
                </a:solidFill>
                <a:latin typeface="Source Serif 4"/>
                <a:ea typeface="Source Serif 4"/>
                <a:cs typeface="Source Serif 4"/>
                <a:sym typeface="Source Serif 4"/>
              </a:rPr>
              <a:t>Connection, learning, deliberation, action. Tools that help citizens and public servants move together — civic agency as the design goal.</a:t>
            </a:r>
            <a:endParaRPr b="0" i="0" sz="2025" u="none" cap="none" strike="noStrike">
              <a:solidFill>
                <a:schemeClr val="dk1"/>
              </a:solidFill>
              <a:latin typeface="Calibri"/>
              <a:ea typeface="Calibri"/>
              <a:cs typeface="Calibri"/>
              <a:sym typeface="Calibri"/>
            </a:endParaRPr>
          </a:p>
        </p:txBody>
      </p:sp>
      <p:sp>
        <p:nvSpPr>
          <p:cNvPr id="79" name="Google Shape;79;p7"/>
          <p:cNvSpPr/>
          <p:nvPr/>
        </p:nvSpPr>
        <p:spPr>
          <a:xfrm>
            <a:off x="1143000" y="5292403"/>
            <a:ext cx="11105692" cy="1409700"/>
          </a:xfrm>
          <a:prstGeom prst="rect">
            <a:avLst/>
          </a:prstGeom>
          <a:noFill/>
          <a:ln>
            <a:noFill/>
          </a:ln>
        </p:spPr>
        <p:txBody>
          <a:bodyPr anchorCtr="0" anchor="t" bIns="25400" lIns="25400" spcFirstLastPara="1" rIns="25400" wrap="square" tIns="25400">
            <a:noAutofit/>
          </a:bodyPr>
          <a:lstStyle/>
          <a:p>
            <a:pPr indent="0" lvl="0" marL="0" marR="0" rtl="0" algn="l">
              <a:lnSpc>
                <a:spcPct val="103226"/>
              </a:lnSpc>
              <a:spcBef>
                <a:spcPts val="0"/>
              </a:spcBef>
              <a:spcAft>
                <a:spcPts val="0"/>
              </a:spcAft>
              <a:buClr>
                <a:srgbClr val="201E1D"/>
              </a:buClr>
              <a:buSzPts val="2550"/>
              <a:buFont typeface="Source Serif 4"/>
              <a:buNone/>
            </a:pPr>
            <a:r>
              <a:rPr b="0" i="1" lang="en-US" sz="2550" u="none" cap="none" strike="noStrike">
                <a:solidFill>
                  <a:srgbClr val="201E1D"/>
                </a:solidFill>
                <a:latin typeface="Source Serif 4"/>
                <a:ea typeface="Source Serif 4"/>
                <a:cs typeface="Source Serif 4"/>
                <a:sym typeface="Source Serif 4"/>
              </a:rPr>
              <a:t>Allen Lab observation: useful tools do not always need to be fancy. If they help key actors move one step further, they can already sustain meaningful deliberation.</a:t>
            </a:r>
            <a:endParaRPr b="0" i="0" sz="2550" u="none" cap="none" strike="noStrike">
              <a:solidFill>
                <a:schemeClr val="dk1"/>
              </a:solidFill>
              <a:latin typeface="Calibri"/>
              <a:ea typeface="Calibri"/>
              <a:cs typeface="Calibri"/>
              <a:sym typeface="Calibri"/>
            </a:endParaRPr>
          </a:p>
        </p:txBody>
      </p:sp>
      <p:pic>
        <p:nvPicPr>
          <p:cNvPr descr="preencoded.png" id="80" name="Google Shape;80;p7"/>
          <p:cNvPicPr preferRelativeResize="0"/>
          <p:nvPr/>
        </p:nvPicPr>
        <p:blipFill rotWithShape="1">
          <a:blip r:embed="rId3">
            <a:alphaModFix/>
          </a:blip>
          <a:srcRect b="0" l="0" r="0" t="0"/>
          <a:stretch/>
        </p:blipFill>
        <p:spPr>
          <a:xfrm>
            <a:off x="1143000" y="6968803"/>
            <a:ext cx="13906500" cy="2317700"/>
          </a:xfrm>
          <a:prstGeom prst="rect">
            <a:avLst/>
          </a:prstGeom>
          <a:noFill/>
          <a:ln>
            <a:noFill/>
          </a:ln>
        </p:spPr>
      </p:pic>
      <p:pic>
        <p:nvPicPr>
          <p:cNvPr descr="preencoded.png" id="81" name="Google Shape;81;p7"/>
          <p:cNvPicPr preferRelativeResize="0"/>
          <p:nvPr/>
        </p:nvPicPr>
        <p:blipFill rotWithShape="1">
          <a:blip r:embed="rId4">
            <a:alphaModFix/>
          </a:blip>
          <a:srcRect b="0" l="0" r="0" t="0"/>
          <a:stretch/>
        </p:blipFill>
        <p:spPr>
          <a:xfrm>
            <a:off x="8893373" y="9810006"/>
            <a:ext cx="8251627" cy="15314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2F2"/>
        </a:solidFill>
      </p:bgPr>
    </p:bg>
    <p:spTree>
      <p:nvGrpSpPr>
        <p:cNvPr id="86" name="Shape 86"/>
        <p:cNvGrpSpPr/>
        <p:nvPr/>
      </p:nvGrpSpPr>
      <p:grpSpPr>
        <a:xfrm>
          <a:off x="0" y="0"/>
          <a:ext cx="0" cy="0"/>
          <a:chOff x="0" y="0"/>
          <a:chExt cx="0" cy="0"/>
        </a:xfrm>
      </p:grpSpPr>
      <p:sp>
        <p:nvSpPr>
          <p:cNvPr id="87" name="Google Shape;87;p8"/>
          <p:cNvSpPr/>
          <p:nvPr/>
        </p:nvSpPr>
        <p:spPr>
          <a:xfrm>
            <a:off x="1123727" y="1600200"/>
            <a:ext cx="10988040" cy="1094036"/>
          </a:xfrm>
          <a:prstGeom prst="rect">
            <a:avLst/>
          </a:prstGeom>
          <a:noFill/>
          <a:ln>
            <a:noFill/>
          </a:ln>
        </p:spPr>
        <p:txBody>
          <a:bodyPr anchorCtr="0" anchor="t" bIns="25400" lIns="25400" spcFirstLastPara="1" rIns="25400" wrap="square" tIns="25400">
            <a:noAutofit/>
          </a:bodyPr>
          <a:lstStyle/>
          <a:p>
            <a:pPr indent="0" lvl="0" marL="0" marR="0" rtl="0" algn="l">
              <a:lnSpc>
                <a:spcPct val="90566"/>
              </a:lnSpc>
              <a:spcBef>
                <a:spcPts val="0"/>
              </a:spcBef>
              <a:spcAft>
                <a:spcPts val="0"/>
              </a:spcAft>
              <a:buClr>
                <a:srgbClr val="201E1D"/>
              </a:buClr>
              <a:buSzPts val="4350"/>
              <a:buFont typeface="Source Serif 4"/>
              <a:buNone/>
            </a:pPr>
            <a:r>
              <a:rPr b="1" i="0" lang="en-US" sz="4350" u="none" cap="none" strike="noStrike">
                <a:solidFill>
                  <a:srgbClr val="201E1D"/>
                </a:solidFill>
                <a:latin typeface="Source Serif 4"/>
                <a:ea typeface="Source Serif 4"/>
                <a:cs typeface="Source Serif 4"/>
                <a:sym typeface="Source Serif 4"/>
              </a:rPr>
              <a:t>Gate 3: digital identity can build trust, but it is also a gate</a:t>
            </a:r>
            <a:endParaRPr b="0" i="0" sz="4350" u="none" cap="none" strike="noStrike">
              <a:solidFill>
                <a:schemeClr val="dk1"/>
              </a:solidFill>
              <a:latin typeface="Calibri"/>
              <a:ea typeface="Calibri"/>
              <a:cs typeface="Calibri"/>
              <a:sym typeface="Calibri"/>
            </a:endParaRPr>
          </a:p>
        </p:txBody>
      </p:sp>
      <p:sp>
        <p:nvSpPr>
          <p:cNvPr id="88" name="Google Shape;88;p8"/>
          <p:cNvSpPr/>
          <p:nvPr/>
        </p:nvSpPr>
        <p:spPr>
          <a:xfrm>
            <a:off x="13267804" y="1600200"/>
            <a:ext cx="4264915" cy="204713"/>
          </a:xfrm>
          <a:prstGeom prst="rect">
            <a:avLst/>
          </a:prstGeom>
          <a:noFill/>
          <a:ln>
            <a:noFill/>
          </a:ln>
        </p:spPr>
        <p:txBody>
          <a:bodyPr anchorCtr="0" anchor="t" bIns="25400" lIns="25400" spcFirstLastPara="1" rIns="25400" wrap="square" tIns="25400">
            <a:noAutofit/>
          </a:bodyPr>
          <a:lstStyle/>
          <a:p>
            <a:pPr indent="0" lvl="0" marL="0" marR="0" rtl="0" algn="l">
              <a:lnSpc>
                <a:spcPct val="107826"/>
              </a:lnSpc>
              <a:spcBef>
                <a:spcPts val="0"/>
              </a:spcBef>
              <a:spcAft>
                <a:spcPts val="0"/>
              </a:spcAft>
              <a:buClr>
                <a:srgbClr val="006786"/>
              </a:buClr>
              <a:buSzPts val="1800"/>
              <a:buFont typeface="Arial"/>
              <a:buNone/>
            </a:pPr>
            <a:r>
              <a:rPr b="0" i="0" lang="en-US" sz="1800" u="none" cap="none" strike="noStrike">
                <a:solidFill>
                  <a:srgbClr val="006786"/>
                </a:solidFill>
                <a:latin typeface="Arial"/>
                <a:ea typeface="Arial"/>
                <a:cs typeface="Arial"/>
                <a:sym typeface="Arial"/>
              </a:rPr>
              <a:t>信頼 / プライバシー / 参加の入口</a:t>
            </a:r>
            <a:endParaRPr b="0" i="0" sz="1800" u="none" cap="none" strike="noStrike">
              <a:solidFill>
                <a:schemeClr val="dk1"/>
              </a:solidFill>
              <a:latin typeface="Calibri"/>
              <a:ea typeface="Calibri"/>
              <a:cs typeface="Calibri"/>
              <a:sym typeface="Calibri"/>
            </a:endParaRPr>
          </a:p>
        </p:txBody>
      </p:sp>
      <p:sp>
        <p:nvSpPr>
          <p:cNvPr id="89" name="Google Shape;89;p8"/>
          <p:cNvSpPr/>
          <p:nvPr/>
        </p:nvSpPr>
        <p:spPr>
          <a:xfrm>
            <a:off x="1143000" y="3341936"/>
            <a:ext cx="7770114" cy="1638300"/>
          </a:xfrm>
          <a:prstGeom prst="rect">
            <a:avLst/>
          </a:prstGeom>
          <a:noFill/>
          <a:ln>
            <a:noFill/>
          </a:ln>
        </p:spPr>
        <p:txBody>
          <a:bodyPr anchorCtr="0" anchor="t" bIns="25400" lIns="25400" spcFirstLastPara="1" rIns="25400" wrap="square" tIns="25400">
            <a:noAutofit/>
          </a:bodyPr>
          <a:lstStyle/>
          <a:p>
            <a:pPr indent="0" lvl="0" marL="0" marR="0" rtl="0" algn="just">
              <a:lnSpc>
                <a:spcPct val="113514"/>
              </a:lnSpc>
              <a:spcBef>
                <a:spcPts val="0"/>
              </a:spcBef>
              <a:spcAft>
                <a:spcPts val="0"/>
              </a:spcAft>
              <a:buClr>
                <a:srgbClr val="201E1D"/>
              </a:buClr>
              <a:buSzPts val="2025"/>
              <a:buFont typeface="Source Serif 4"/>
              <a:buNone/>
            </a:pPr>
            <a:r>
              <a:rPr b="0" i="0" lang="en-US" sz="2025" u="none" cap="none" strike="noStrike">
                <a:solidFill>
                  <a:srgbClr val="201E1D"/>
                </a:solidFill>
                <a:latin typeface="Source Serif 4"/>
                <a:ea typeface="Source Serif 4"/>
                <a:cs typeface="Source Serif 4"/>
                <a:sym typeface="Source Serif 4"/>
              </a:rPr>
              <a:t>In Taiwan, online deliberation must deal with manipulation, spam, and distrust. At </a:t>
            </a:r>
            <a:r>
              <a:rPr b="1" i="0" lang="en-US" sz="2025" u="none" cap="none" strike="noStrike">
                <a:solidFill>
                  <a:srgbClr val="201E1D"/>
                </a:solidFill>
                <a:latin typeface="Source Serif 4"/>
                <a:ea typeface="Source Serif 4"/>
                <a:cs typeface="Source Serif 4"/>
                <a:sym typeface="Source Serif 4"/>
              </a:rPr>
              <a:t>Matters </a:t>
            </a:r>
            <a:r>
              <a:rPr b="0" i="0" lang="en-US" sz="2025" u="none" cap="none" strike="noStrike">
                <a:solidFill>
                  <a:srgbClr val="201E1D"/>
                </a:solidFill>
                <a:latin typeface="Source Serif 4"/>
                <a:ea typeface="Source Serif 4"/>
                <a:cs typeface="Source Serif 4"/>
                <a:sym typeface="Source Serif 4"/>
              </a:rPr>
              <a:t>, an anti-censorship community platform, anonymity protects whistleblowers — and creates moderation pressure.</a:t>
            </a:r>
            <a:endParaRPr b="0" i="0" sz="2025" u="none" cap="none" strike="noStrike">
              <a:solidFill>
                <a:schemeClr val="dk1"/>
              </a:solidFill>
              <a:latin typeface="Calibri"/>
              <a:ea typeface="Calibri"/>
              <a:cs typeface="Calibri"/>
              <a:sym typeface="Calibri"/>
            </a:endParaRPr>
          </a:p>
        </p:txBody>
      </p:sp>
      <p:sp>
        <p:nvSpPr>
          <p:cNvPr id="90" name="Google Shape;90;p8"/>
          <p:cNvSpPr/>
          <p:nvPr/>
        </p:nvSpPr>
        <p:spPr>
          <a:xfrm>
            <a:off x="9601200" y="3341936"/>
            <a:ext cx="7770114" cy="566663"/>
          </a:xfrm>
          <a:prstGeom prst="rect">
            <a:avLst/>
          </a:prstGeom>
          <a:noFill/>
          <a:ln>
            <a:noFill/>
          </a:ln>
        </p:spPr>
        <p:txBody>
          <a:bodyPr anchorCtr="0" anchor="t" bIns="25400" lIns="25400" spcFirstLastPara="1" rIns="25400" wrap="square" tIns="25400">
            <a:noAutofit/>
          </a:bodyPr>
          <a:lstStyle/>
          <a:p>
            <a:pPr indent="0" lvl="0" marL="0" marR="0" rtl="0" algn="l">
              <a:lnSpc>
                <a:spcPct val="81694"/>
              </a:lnSpc>
              <a:spcBef>
                <a:spcPts val="0"/>
              </a:spcBef>
              <a:spcAft>
                <a:spcPts val="0"/>
              </a:spcAft>
              <a:buClr>
                <a:srgbClr val="201E1D"/>
              </a:buClr>
              <a:buSzPts val="2325"/>
              <a:buFont typeface="Source Serif 4"/>
              <a:buNone/>
            </a:pPr>
            <a:r>
              <a:rPr b="1" i="0" lang="en-US" sz="2325" u="none" cap="none" strike="noStrike">
                <a:solidFill>
                  <a:srgbClr val="201E1D"/>
                </a:solidFill>
                <a:latin typeface="Source Serif 4"/>
                <a:ea typeface="Source Serif 4"/>
                <a:cs typeface="Source Serif 4"/>
                <a:sym typeface="Source Serif 4"/>
              </a:rPr>
              <a:t>Can people prove what matters without exposing who they are?</a:t>
            </a:r>
            <a:endParaRPr b="0" i="0" sz="2325" u="none" cap="none" strike="noStrike">
              <a:solidFill>
                <a:schemeClr val="dk1"/>
              </a:solidFill>
              <a:latin typeface="Calibri"/>
              <a:ea typeface="Calibri"/>
              <a:cs typeface="Calibri"/>
              <a:sym typeface="Calibri"/>
            </a:endParaRPr>
          </a:p>
        </p:txBody>
      </p:sp>
      <p:sp>
        <p:nvSpPr>
          <p:cNvPr id="91" name="Google Shape;91;p8"/>
          <p:cNvSpPr/>
          <p:nvPr/>
        </p:nvSpPr>
        <p:spPr>
          <a:xfrm>
            <a:off x="9601200" y="4041949"/>
            <a:ext cx="7770114" cy="838200"/>
          </a:xfrm>
          <a:prstGeom prst="rect">
            <a:avLst/>
          </a:prstGeom>
          <a:noFill/>
          <a:ln>
            <a:noFill/>
          </a:ln>
        </p:spPr>
        <p:txBody>
          <a:bodyPr anchorCtr="0" anchor="t" bIns="25400" lIns="25400" spcFirstLastPara="1" rIns="25400" wrap="square" tIns="25400">
            <a:noAutofit/>
          </a:bodyPr>
          <a:lstStyle/>
          <a:p>
            <a:pPr indent="0" lvl="0" marL="0" marR="0" rtl="0" algn="just">
              <a:lnSpc>
                <a:spcPct val="113514"/>
              </a:lnSpc>
              <a:spcBef>
                <a:spcPts val="0"/>
              </a:spcBef>
              <a:spcAft>
                <a:spcPts val="0"/>
              </a:spcAft>
              <a:buClr>
                <a:srgbClr val="201E1D"/>
              </a:buClr>
              <a:buSzPts val="2025"/>
              <a:buFont typeface="Source Serif 4"/>
              <a:buNone/>
            </a:pPr>
            <a:r>
              <a:rPr b="0" i="0" lang="en-US" sz="2025" u="none" cap="none" strike="noStrike">
                <a:solidFill>
                  <a:srgbClr val="201E1D"/>
                </a:solidFill>
                <a:latin typeface="Source Serif 4"/>
                <a:ea typeface="Source Serif 4"/>
                <a:cs typeface="Source Serif 4"/>
                <a:sym typeface="Source Serif 4"/>
              </a:rPr>
              <a:t>a resident · an affected person · a member of a political community · an eligible participant</a:t>
            </a:r>
            <a:endParaRPr b="0" i="0" sz="2025" u="none" cap="none" strike="noStrike">
              <a:solidFill>
                <a:schemeClr val="dk1"/>
              </a:solidFill>
              <a:latin typeface="Calibri"/>
              <a:ea typeface="Calibri"/>
              <a:cs typeface="Calibri"/>
              <a:sym typeface="Calibri"/>
            </a:endParaRPr>
          </a:p>
        </p:txBody>
      </p:sp>
      <p:pic>
        <p:nvPicPr>
          <p:cNvPr descr="preencoded.png" id="92" name="Google Shape;92;p8"/>
          <p:cNvPicPr preferRelativeResize="0"/>
          <p:nvPr/>
        </p:nvPicPr>
        <p:blipFill rotWithShape="1">
          <a:blip r:embed="rId3">
            <a:alphaModFix/>
          </a:blip>
          <a:srcRect b="0" l="0" r="0" t="0"/>
          <a:stretch/>
        </p:blipFill>
        <p:spPr>
          <a:xfrm>
            <a:off x="1143000" y="5513636"/>
            <a:ext cx="16002000" cy="2381250"/>
          </a:xfrm>
          <a:prstGeom prst="rect">
            <a:avLst/>
          </a:prstGeom>
          <a:noFill/>
          <a:ln>
            <a:noFill/>
          </a:ln>
        </p:spPr>
      </p:pic>
      <p:sp>
        <p:nvSpPr>
          <p:cNvPr id="93" name="Google Shape;93;p8"/>
          <p:cNvSpPr/>
          <p:nvPr/>
        </p:nvSpPr>
        <p:spPr>
          <a:xfrm>
            <a:off x="1143000" y="8466386"/>
            <a:ext cx="11105692" cy="1409700"/>
          </a:xfrm>
          <a:prstGeom prst="rect">
            <a:avLst/>
          </a:prstGeom>
          <a:noFill/>
          <a:ln>
            <a:noFill/>
          </a:ln>
        </p:spPr>
        <p:txBody>
          <a:bodyPr anchorCtr="0" anchor="t" bIns="25400" lIns="25400" spcFirstLastPara="1" rIns="25400" wrap="square" tIns="25400">
            <a:noAutofit/>
          </a:bodyPr>
          <a:lstStyle/>
          <a:p>
            <a:pPr indent="0" lvl="0" marL="0" marR="0" rtl="0" algn="l">
              <a:lnSpc>
                <a:spcPct val="103226"/>
              </a:lnSpc>
              <a:spcBef>
                <a:spcPts val="0"/>
              </a:spcBef>
              <a:spcAft>
                <a:spcPts val="0"/>
              </a:spcAft>
              <a:buClr>
                <a:srgbClr val="201E1D"/>
              </a:buClr>
              <a:buSzPts val="2550"/>
              <a:buFont typeface="Source Serif 4"/>
              <a:buNone/>
            </a:pPr>
            <a:r>
              <a:rPr b="0" i="1" lang="en-US" sz="2550" u="none" cap="none" strike="noStrike">
                <a:solidFill>
                  <a:srgbClr val="201E1D"/>
                </a:solidFill>
                <a:latin typeface="Source Serif 4"/>
                <a:ea typeface="Source Serif 4"/>
                <a:cs typeface="Source Serif 4"/>
                <a:sym typeface="Source Serif 4"/>
              </a:rPr>
              <a:t>Taiwan is difficult. That is why it is interesting — polarization, external threat, and civic tech capacity make it a test site for new deliberation tools, policy processes, and digital trust.</a:t>
            </a:r>
            <a:endParaRPr b="0" i="0" sz="2550" u="none" cap="none" strike="noStrike">
              <a:solidFill>
                <a:schemeClr val="dk1"/>
              </a:solidFill>
              <a:latin typeface="Calibri"/>
              <a:ea typeface="Calibri"/>
              <a:cs typeface="Calibri"/>
              <a:sym typeface="Calibri"/>
            </a:endParaRPr>
          </a:p>
        </p:txBody>
      </p:sp>
      <p:pic>
        <p:nvPicPr>
          <p:cNvPr descr="preencoded.png" id="94" name="Google Shape;94;p8"/>
          <p:cNvPicPr preferRelativeResize="0"/>
          <p:nvPr/>
        </p:nvPicPr>
        <p:blipFill rotWithShape="1">
          <a:blip r:embed="rId4">
            <a:alphaModFix/>
          </a:blip>
          <a:srcRect b="0" l="0" r="0" t="0"/>
          <a:stretch/>
        </p:blipFill>
        <p:spPr>
          <a:xfrm>
            <a:off x="8893373" y="9810006"/>
            <a:ext cx="8251627" cy="15314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